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64" r:id="rId20"/>
    <p:sldId id="265" r:id="rId21"/>
    <p:sldId id="266" r:id="rId22"/>
    <p:sldId id="267" r:id="rId23"/>
    <p:sldId id="268" r:id="rId24"/>
    <p:sldId id="269" r:id="rId25"/>
    <p:sldId id="270" r:id="rId26"/>
    <p:sldId id="271" r:id="rId27"/>
    <p:sldId id="272" r:id="rId28"/>
    <p:sldId id="257" r:id="rId29"/>
    <p:sldId id="258" r:id="rId30"/>
    <p:sldId id="259" r:id="rId31"/>
    <p:sldId id="260" r:id="rId32"/>
    <p:sldId id="261" r:id="rId33"/>
    <p:sldId id="262" r:id="rId34"/>
    <p:sldId id="263"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3F64C44D-A3ED-46F7-A8AF-A280920E0E68}">
          <p14:sldIdLst>
            <p14:sldId id="256"/>
            <p14:sldId id="273"/>
            <p14:sldId id="274"/>
            <p14:sldId id="275"/>
            <p14:sldId id="276"/>
            <p14:sldId id="277"/>
            <p14:sldId id="278"/>
            <p14:sldId id="279"/>
            <p14:sldId id="280"/>
            <p14:sldId id="281"/>
            <p14:sldId id="282"/>
            <p14:sldId id="283"/>
            <p14:sldId id="284"/>
            <p14:sldId id="285"/>
            <p14:sldId id="286"/>
            <p14:sldId id="287"/>
            <p14:sldId id="288"/>
            <p14:sldId id="289"/>
            <p14:sldId id="264"/>
            <p14:sldId id="265"/>
            <p14:sldId id="266"/>
            <p14:sldId id="267"/>
            <p14:sldId id="268"/>
            <p14:sldId id="269"/>
            <p14:sldId id="270"/>
            <p14:sldId id="271"/>
            <p14:sldId id="272"/>
            <p14:sldId id="257"/>
            <p14:sldId id="258"/>
            <p14:sldId id="259"/>
            <p14:sldId id="260"/>
            <p14:sldId id="261"/>
            <p14:sldId id="262"/>
            <p14:sldId id="263"/>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Lst>
        </p14:section>
        <p14:section name="Untitled Section" id="{B657082A-BCD2-4298-B4EC-3E83731D170C}">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681" autoAdjust="0"/>
    <p:restoredTop sz="94660"/>
  </p:normalViewPr>
  <p:slideViewPr>
    <p:cSldViewPr snapToGrid="0">
      <p:cViewPr varScale="1">
        <p:scale>
          <a:sx n="66" d="100"/>
          <a:sy n="66" d="100"/>
        </p:scale>
        <p:origin x="-690"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7A88E22-ED56-402F-A343-8E261F2F458E}" type="datetimeFigureOut">
              <a:rPr lang="en-US" smtClean="0"/>
              <a:pPr/>
              <a:t>10/31/2024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04488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4267330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611210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C75BD25-008C-407A-9568-DA6D291B9490}"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28221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28406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3704223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704003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303453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7A88E22-ED56-402F-A343-8E261F2F458E}" type="datetimeFigureOut">
              <a:rPr lang="en-US" smtClean="0"/>
              <a:pPr/>
              <a:t>10/31/2024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53531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187242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7A88E22-ED56-402F-A343-8E261F2F458E}" type="datetimeFigureOut">
              <a:rPr lang="en-US" smtClean="0"/>
              <a:pPr/>
              <a:t>10/31/2024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25709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188710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567255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222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336680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330163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A88E22-ED56-402F-A343-8E261F2F458E}"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321128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7A88E22-ED56-402F-A343-8E261F2F458E}" type="datetimeFigureOut">
              <a:rPr lang="en-US" smtClean="0"/>
              <a:pPr/>
              <a:t>10/31/2024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75BD25-008C-407A-9568-DA6D291B9490}" type="slidenum">
              <a:rPr lang="en-US" smtClean="0"/>
              <a:pPr/>
              <a:t>‹#›</a:t>
            </a:fld>
            <a:endParaRPr lang="en-US"/>
          </a:p>
        </p:txBody>
      </p:sp>
    </p:spTree>
    <p:extLst>
      <p:ext uri="{BB962C8B-B14F-4D97-AF65-F5344CB8AC3E}">
        <p14:creationId xmlns="" xmlns:p14="http://schemas.microsoft.com/office/powerpoint/2010/main" val="4973357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617" y="2293816"/>
            <a:ext cx="12653817" cy="2270756"/>
          </a:xfrm>
        </p:spPr>
        <p:txBody>
          <a:bodyPr>
            <a:noAutofit/>
          </a:bodyPr>
          <a:lstStyle/>
          <a:p>
            <a:pPr algn="ctr"/>
            <a:r>
              <a:rPr lang="en-US" sz="4400" dirty="0">
                <a:latin typeface="Times New Roman" panose="02020603050405020304" pitchFamily="18" charset="0"/>
                <a:cs typeface="Times New Roman" panose="02020603050405020304" pitchFamily="18" charset="0"/>
              </a:rPr>
              <a:t>UNIT NO – 3</a:t>
            </a:r>
            <a:r>
              <a:rPr lang="en-US" sz="4800" dirty="0">
                <a:latin typeface="Times New Roman" panose="02020603050405020304" pitchFamily="18" charset="0"/>
                <a:cs typeface="Times New Roman" panose="02020603050405020304" pitchFamily="18" charset="0"/>
              </a:rPr>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mensuration &amp; Data interpretation</a:t>
            </a:r>
            <a:r>
              <a:rPr lang="en-US" dirty="0"/>
              <a:t/>
            </a:r>
            <a:br>
              <a:rPr lang="en-US" dirty="0"/>
            </a:br>
            <a:endParaRPr lang="en-US" dirty="0"/>
          </a:p>
        </p:txBody>
      </p:sp>
      <p:sp>
        <p:nvSpPr>
          <p:cNvPr id="3" name="Subtitle 2"/>
          <p:cNvSpPr>
            <a:spLocks noGrp="1"/>
          </p:cNvSpPr>
          <p:nvPr>
            <p:ph type="subTitle" idx="1"/>
          </p:nvPr>
        </p:nvSpPr>
        <p:spPr>
          <a:xfrm>
            <a:off x="0" y="1336567"/>
            <a:ext cx="12035246" cy="685800"/>
          </a:xfrm>
        </p:spPr>
        <p:txBody>
          <a:bodyPr>
            <a:normAutofit/>
          </a:bodyPr>
          <a:lstStyle/>
          <a:p>
            <a:pPr algn="ctr"/>
            <a:r>
              <a:rPr lang="en-US" sz="3000" dirty="0">
                <a:latin typeface="Times New Roman" panose="02020603050405020304" pitchFamily="18" charset="0"/>
                <a:cs typeface="Times New Roman" panose="02020603050405020304" pitchFamily="18" charset="0"/>
              </a:rPr>
              <a:t>SUBJECT </a:t>
            </a:r>
            <a:r>
              <a:rPr lang="en-US" sz="3000" dirty="0" smtClean="0">
                <a:latin typeface="Times New Roman" panose="02020603050405020304" pitchFamily="18" charset="0"/>
                <a:cs typeface="Times New Roman" panose="02020603050405020304" pitchFamily="18" charset="0"/>
              </a:rPr>
              <a:t>:QALR</a:t>
            </a:r>
            <a:endParaRPr lang="en-US" sz="3000" dirty="0">
              <a:latin typeface="Times New Roman" panose="02020603050405020304" pitchFamily="18" charset="0"/>
              <a:cs typeface="Times New Roman" panose="02020603050405020304" pitchFamily="18" charset="0"/>
            </a:endParaRPr>
          </a:p>
          <a:p>
            <a:endParaRPr lang="en-US" dirty="0"/>
          </a:p>
        </p:txBody>
      </p:sp>
      <p:sp>
        <p:nvSpPr>
          <p:cNvPr id="6" name="Subtitle 2"/>
          <p:cNvSpPr txBox="1">
            <a:spLocks/>
          </p:cNvSpPr>
          <p:nvPr/>
        </p:nvSpPr>
        <p:spPr>
          <a:xfrm>
            <a:off x="999835" y="4395119"/>
            <a:ext cx="10321636" cy="685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7" name="Rectangle 6"/>
          <p:cNvSpPr/>
          <p:nvPr/>
        </p:nvSpPr>
        <p:spPr>
          <a:xfrm>
            <a:off x="2969623" y="4395119"/>
            <a:ext cx="6096000" cy="1200329"/>
          </a:xfrm>
          <a:prstGeom prst="rect">
            <a:avLst/>
          </a:prstGeom>
        </p:spPr>
        <p:txBody>
          <a:bodyPr>
            <a:spAutoFit/>
          </a:bodyPr>
          <a:lstStyle/>
          <a:p>
            <a:pPr algn="ctr"/>
            <a:r>
              <a:rPr lang="en-US" dirty="0" smtClean="0">
                <a:latin typeface="Times New Roman" panose="02020603050405020304" pitchFamily="18" charset="0"/>
                <a:cs typeface="Times New Roman" panose="02020603050405020304" pitchFamily="18" charset="0"/>
              </a:rPr>
              <a:t>Dr. N. </a:t>
            </a:r>
            <a:r>
              <a:rPr lang="en-US" dirty="0" err="1" smtClean="0">
                <a:latin typeface="Times New Roman" panose="02020603050405020304" pitchFamily="18" charset="0"/>
                <a:cs typeface="Times New Roman" panose="02020603050405020304" pitchFamily="18" charset="0"/>
              </a:rPr>
              <a:t>Manjula</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ASSISTANT PROFESSOR OF MATHEMATICS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SCIENCE &amp; HUMANITIES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SNIST</a:t>
            </a:r>
          </a:p>
        </p:txBody>
      </p:sp>
    </p:spTree>
    <p:extLst>
      <p:ext uri="{BB962C8B-B14F-4D97-AF65-F5344CB8AC3E}">
        <p14:creationId xmlns="" xmlns:p14="http://schemas.microsoft.com/office/powerpoint/2010/main" val="29914953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down)">
                                      <p:cBhvr>
                                        <p:cTn id="22" dur="580">
                                          <p:stCondLst>
                                            <p:cond delay="0"/>
                                          </p:stCondLst>
                                        </p:cTn>
                                        <p:tgtEl>
                                          <p:spTgt spid="7">
                                            <p:txEl>
                                              <p:pRg st="0" end="0"/>
                                            </p:txEl>
                                          </p:spTgt>
                                        </p:tgtEl>
                                      </p:cBhvr>
                                    </p:animEffect>
                                    <p:anim calcmode="lin" valueType="num">
                                      <p:cBhvr>
                                        <p:cTn id="23"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7">
                                            <p:txEl>
                                              <p:pRg st="0" end="0"/>
                                            </p:txEl>
                                          </p:spTgt>
                                        </p:tgtEl>
                                      </p:cBhvr>
                                      <p:to x="100000" y="60000"/>
                                    </p:animScale>
                                    <p:animScale>
                                      <p:cBhvr>
                                        <p:cTn id="29" dur="166" decel="50000">
                                          <p:stCondLst>
                                            <p:cond delay="676"/>
                                          </p:stCondLst>
                                        </p:cTn>
                                        <p:tgtEl>
                                          <p:spTgt spid="7">
                                            <p:txEl>
                                              <p:pRg st="0" end="0"/>
                                            </p:txEl>
                                          </p:spTgt>
                                        </p:tgtEl>
                                      </p:cBhvr>
                                      <p:to x="100000" y="100000"/>
                                    </p:animScale>
                                    <p:animScale>
                                      <p:cBhvr>
                                        <p:cTn id="30" dur="26">
                                          <p:stCondLst>
                                            <p:cond delay="1312"/>
                                          </p:stCondLst>
                                        </p:cTn>
                                        <p:tgtEl>
                                          <p:spTgt spid="7">
                                            <p:txEl>
                                              <p:pRg st="0" end="0"/>
                                            </p:txEl>
                                          </p:spTgt>
                                        </p:tgtEl>
                                      </p:cBhvr>
                                      <p:to x="100000" y="80000"/>
                                    </p:animScale>
                                    <p:animScale>
                                      <p:cBhvr>
                                        <p:cTn id="31" dur="166" decel="50000">
                                          <p:stCondLst>
                                            <p:cond delay="1338"/>
                                          </p:stCondLst>
                                        </p:cTn>
                                        <p:tgtEl>
                                          <p:spTgt spid="7">
                                            <p:txEl>
                                              <p:pRg st="0" end="0"/>
                                            </p:txEl>
                                          </p:spTgt>
                                        </p:tgtEl>
                                      </p:cBhvr>
                                      <p:to x="100000" y="100000"/>
                                    </p:animScale>
                                    <p:animScale>
                                      <p:cBhvr>
                                        <p:cTn id="32" dur="26">
                                          <p:stCondLst>
                                            <p:cond delay="1642"/>
                                          </p:stCondLst>
                                        </p:cTn>
                                        <p:tgtEl>
                                          <p:spTgt spid="7">
                                            <p:txEl>
                                              <p:pRg st="0" end="0"/>
                                            </p:txEl>
                                          </p:spTgt>
                                        </p:tgtEl>
                                      </p:cBhvr>
                                      <p:to x="100000" y="90000"/>
                                    </p:animScale>
                                    <p:animScale>
                                      <p:cBhvr>
                                        <p:cTn id="33" dur="166" decel="50000">
                                          <p:stCondLst>
                                            <p:cond delay="1668"/>
                                          </p:stCondLst>
                                        </p:cTn>
                                        <p:tgtEl>
                                          <p:spTgt spid="7">
                                            <p:txEl>
                                              <p:pRg st="0" end="0"/>
                                            </p:txEl>
                                          </p:spTgt>
                                        </p:tgtEl>
                                      </p:cBhvr>
                                      <p:to x="100000" y="100000"/>
                                    </p:animScale>
                                    <p:animScale>
                                      <p:cBhvr>
                                        <p:cTn id="34" dur="26">
                                          <p:stCondLst>
                                            <p:cond delay="1808"/>
                                          </p:stCondLst>
                                        </p:cTn>
                                        <p:tgtEl>
                                          <p:spTgt spid="7">
                                            <p:txEl>
                                              <p:pRg st="0" end="0"/>
                                            </p:txEl>
                                          </p:spTgt>
                                        </p:tgtEl>
                                      </p:cBhvr>
                                      <p:to x="100000" y="95000"/>
                                    </p:animScale>
                                    <p:animScale>
                                      <p:cBhvr>
                                        <p:cTn id="35" dur="166" decel="50000">
                                          <p:stCondLst>
                                            <p:cond delay="1834"/>
                                          </p:stCondLst>
                                        </p:cTn>
                                        <p:tgtEl>
                                          <p:spTgt spid="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98611" y="1497106"/>
                <a:ext cx="11976847" cy="5199529"/>
              </a:xfrm>
            </p:spPr>
            <p:txBody>
              <a:bodyPr>
                <a:normAutofit/>
              </a:bodyPr>
              <a:lstStyle/>
              <a:p>
                <a:pPr marL="0" lvl="0" indent="0">
                  <a:buNone/>
                </a:pPr>
                <a:r>
                  <a:rPr lang="en-US" dirty="0"/>
                  <a:t>8) The altitude drawn to the base of an isosceles triangle is 8 cm and the perimeter is 32 cm. Find the area of triangle?</a:t>
                </a:r>
              </a:p>
              <a:p>
                <a:pPr marL="0" indent="0">
                  <a:buNone/>
                </a:pPr>
                <a:r>
                  <a:rPr lang="en-US" dirty="0"/>
                  <a:t>Sol) Let  ABC be the  isosceles of the triangle and AD be the altitude. </a:t>
                </a:r>
              </a:p>
              <a:p>
                <a:pPr marL="0" indent="0">
                  <a:buNone/>
                </a:pPr>
                <a:r>
                  <a:rPr lang="en-US" dirty="0"/>
                  <a:t>Let AB = AC =</a:t>
                </a:r>
                <a14:m>
                  <m:oMath xmlns:m="http://schemas.openxmlformats.org/officeDocument/2006/math">
                    <m:r>
                      <a:rPr lang="en-US" i="1">
                        <a:latin typeface="Cambria Math" panose="02040503050406030204" pitchFamily="18" charset="0"/>
                      </a:rPr>
                      <m:t>𝑥</m:t>
                    </m:r>
                  </m:oMath>
                </a14:m>
                <a:r>
                  <a:rPr lang="en-US" dirty="0"/>
                  <a:t>  Then, BC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32−2</m:t>
                        </m:r>
                        <m:r>
                          <a:rPr lang="en-US" i="1">
                            <a:latin typeface="Cambria Math" panose="02040503050406030204" pitchFamily="18" charset="0"/>
                          </a:rPr>
                          <m:t>𝑥</m:t>
                        </m:r>
                      </m:e>
                    </m:d>
                    <m:r>
                      <a:rPr lang="en-US" i="1">
                        <a:latin typeface="Cambria Math" panose="02040503050406030204" pitchFamily="18" charset="0"/>
                      </a:rPr>
                      <m:t>.</m:t>
                    </m:r>
                  </m:oMath>
                </a14:m>
                <a:endParaRPr lang="en-US" dirty="0"/>
              </a:p>
              <a:p>
                <a:pPr marL="0" indent="0">
                  <a:buNone/>
                </a:pPr>
                <a:r>
                  <a:rPr lang="en-US" dirty="0"/>
                  <a:t>Since the isosceles triangle , the altitude  bisects the base, so BD= DC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16−</m:t>
                        </m:r>
                        <m:r>
                          <a:rPr lang="en-US" i="1">
                            <a:latin typeface="Cambria Math" panose="02040503050406030204" pitchFamily="18" charset="0"/>
                          </a:rPr>
                          <m:t>𝑥</m:t>
                        </m:r>
                      </m:e>
                    </m:d>
                  </m:oMath>
                </a14:m>
                <a:endParaRPr lang="en-US" dirty="0"/>
              </a:p>
              <a:p>
                <a:pPr marL="0" indent="0">
                  <a:buNone/>
                </a:pPr>
                <a:r>
                  <a:rPr lang="en-US" dirty="0"/>
                  <a:t>In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𝐴𝐷𝐶</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𝐴𝐶</m:t>
                        </m:r>
                        <m:r>
                          <a:rPr lang="en-US" i="1">
                            <a:latin typeface="Cambria Math" panose="02040503050406030204" pitchFamily="18" charset="0"/>
                          </a:rPr>
                          <m:t> </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𝐴𝐷</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𝐷𝐶</m:t>
                        </m:r>
                      </m:e>
                      <m:sup>
                        <m:r>
                          <a:rPr lang="en-US" i="1">
                            <a:latin typeface="Cambria Math" panose="02040503050406030204" pitchFamily="18" charset="0"/>
                          </a:rPr>
                          <m:t>2</m:t>
                        </m:r>
                      </m:sup>
                    </m:sSup>
                  </m:oMath>
                </a14:m>
                <a:r>
                  <a:rPr lang="en-US"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8)</m:t>
                        </m:r>
                      </m:e>
                      <m:sup>
                        <m:r>
                          <a:rPr lang="en-US" i="1">
                            <a:latin typeface="Cambria Math" panose="02040503050406030204" pitchFamily="18" charset="0"/>
                          </a:rPr>
                          <m:t>2</m:t>
                        </m:r>
                      </m:sup>
                    </m:sSup>
                    <m:r>
                      <a:rPr lang="en-US" i="1">
                        <a:latin typeface="Cambria Math" panose="02040503050406030204" pitchFamily="18" charset="0"/>
                      </a:rPr>
                      <m:t>+(16−</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dirty="0"/>
              </a:p>
              <a:p>
                <a:pPr marL="0" indent="0">
                  <a:buNone/>
                </a:pPr>
                <a14:m>
                  <m:oMath xmlns:m="http://schemas.openxmlformats.org/officeDocument/2006/math">
                    <m:r>
                      <a:rPr lang="en-US" i="1">
                        <a:latin typeface="Cambria Math" panose="02040503050406030204" pitchFamily="18" charset="0"/>
                      </a:rPr>
                      <m:t>⇒</m:t>
                    </m:r>
                  </m:oMath>
                </a14:m>
                <a:r>
                  <a:rPr lang="en-US" dirty="0"/>
                  <a:t> 32</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=320⇒  </m:t>
                    </m:r>
                    <m:r>
                      <a:rPr lang="en-US" i="1">
                        <a:latin typeface="Cambria Math" panose="02040503050406030204" pitchFamily="18" charset="0"/>
                      </a:rPr>
                      <m:t>𝑥</m:t>
                    </m:r>
                    <m:r>
                      <a:rPr lang="en-US" i="1">
                        <a:latin typeface="Cambria Math" panose="02040503050406030204" pitchFamily="18" charset="0"/>
                      </a:rPr>
                      <m:t>=10 </m:t>
                    </m:r>
                  </m:oMath>
                </a14:m>
                <a:endParaRPr lang="en-US" dirty="0"/>
              </a:p>
              <a:p>
                <a:pPr marL="0" indent="0">
                  <a:buNone/>
                </a:pPr>
                <a:r>
                  <a:rPr lang="en-US" dirty="0"/>
                  <a:t>BC=</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32−2</m:t>
                        </m:r>
                        <m:r>
                          <a:rPr lang="en-US" i="1">
                            <a:latin typeface="Cambria Math" panose="02040503050406030204" pitchFamily="18" charset="0"/>
                          </a:rPr>
                          <m:t>𝑥</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32−20</m:t>
                        </m:r>
                      </m:e>
                    </m:d>
                    <m:r>
                      <a:rPr lang="en-US" i="1">
                        <a:latin typeface="Cambria Math" panose="02040503050406030204" pitchFamily="18" charset="0"/>
                      </a:rPr>
                      <m:t>𝑐𝑚</m:t>
                    </m:r>
                    <m:r>
                      <a:rPr lang="en-US" i="1">
                        <a:latin typeface="Cambria Math" panose="02040503050406030204" pitchFamily="18" charset="0"/>
                      </a:rPr>
                      <m:t>=12</m:t>
                    </m:r>
                    <m:r>
                      <a:rPr lang="en-US" i="1">
                        <a:latin typeface="Cambria Math" panose="02040503050406030204" pitchFamily="18" charset="0"/>
                      </a:rPr>
                      <m:t>𝑐𝑚</m:t>
                    </m:r>
                  </m:oMath>
                </a14:m>
                <a:endParaRPr lang="en-US" dirty="0"/>
              </a:p>
              <a:p>
                <a:pPr marL="0" indent="0">
                  <a:buNone/>
                </a:pPr>
                <a:r>
                  <a:rPr lang="en-US" dirty="0"/>
                  <a:t>Hence, required area=</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𝐵𝐶</m:t>
                    </m:r>
                    <m:r>
                      <a:rPr lang="en-US" i="1">
                        <a:latin typeface="Cambria Math" panose="02040503050406030204" pitchFamily="18" charset="0"/>
                      </a:rPr>
                      <m:t>×</m:t>
                    </m:r>
                    <m:r>
                      <a:rPr lang="en-US" i="1">
                        <a:latin typeface="Cambria Math" panose="02040503050406030204" pitchFamily="18" charset="0"/>
                      </a:rPr>
                      <m:t>𝐴𝐷</m:t>
                    </m:r>
                    <m:r>
                      <a:rPr lang="en-US" i="1">
                        <a:latin typeface="Cambria Math" panose="02040503050406030204" pitchFamily="18" charset="0"/>
                      </a:rPr>
                      <m:t>)</m:t>
                    </m:r>
                  </m:oMath>
                </a14:m>
                <a:r>
                  <a:rPr lang="en-US" dirty="0"/>
                  <a:t>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×12×16</m:t>
                        </m:r>
                      </m:e>
                    </m:d>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r>
                      <a:rPr lang="en-US" i="1">
                        <a:latin typeface="Cambria Math" panose="02040503050406030204" pitchFamily="18" charset="0"/>
                      </a:rPr>
                      <m:t>=60 </m:t>
                    </m:r>
                    <m:sSup>
                      <m:sSupPr>
                        <m:ctrlPr>
                          <a:rPr lang="en-US" i="1">
                            <a:latin typeface="Cambria Math" panose="02040503050406030204" pitchFamily="18" charset="0"/>
                          </a:rPr>
                        </m:ctrlPr>
                      </m:sSupPr>
                      <m:e>
                        <m:r>
                          <a:rPr lang="en-US" i="1">
                            <a:latin typeface="Cambria Math" panose="02040503050406030204" pitchFamily="18" charset="0"/>
                          </a:rPr>
                          <m:t>𝑐𝑚</m:t>
                        </m:r>
                        <m:r>
                          <a:rPr lang="en-US" i="1">
                            <a:latin typeface="Cambria Math" panose="02040503050406030204" pitchFamily="18" charset="0"/>
                          </a:rPr>
                          <m:t> </m:t>
                        </m:r>
                      </m:e>
                      <m:sup>
                        <m:r>
                          <a:rPr lang="en-US" i="1">
                            <a:latin typeface="Cambria Math" panose="02040503050406030204" pitchFamily="18" charset="0"/>
                          </a:rPr>
                          <m:t>2</m:t>
                        </m:r>
                      </m:sup>
                    </m:sSup>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8611" y="1497106"/>
                <a:ext cx="11976847" cy="5199529"/>
              </a:xfrm>
              <a:blipFill>
                <a:blip r:embed="rId2"/>
                <a:stretch>
                  <a:fillRect l="-662" t="-1524" r="-1221"/>
                </a:stretch>
              </a:blipFill>
            </p:spPr>
            <p:txBody>
              <a:bodyPr/>
              <a:lstStyle/>
              <a:p>
                <a:r>
                  <a:rPr lang="en-US">
                    <a:noFill/>
                  </a:rPr>
                  <a:t> </a:t>
                </a:r>
              </a:p>
            </p:txBody>
          </p:sp>
        </mc:Fallback>
      </mc:AlternateContent>
      <p:pic>
        <p:nvPicPr>
          <p:cNvPr id="4" name="Picture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023103" y="3589085"/>
            <a:ext cx="2803135" cy="2428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5739889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1" end="1"/>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2" end="2"/>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3" end="3"/>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6" end="6"/>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p:cTn id="6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00297" y="1532709"/>
                <a:ext cx="11869783" cy="5164181"/>
              </a:xfrm>
            </p:spPr>
            <p:txBody>
              <a:bodyPr>
                <a:normAutofit/>
              </a:bodyPr>
              <a:lstStyle/>
              <a:p>
                <a:pPr marL="0" lvl="0" indent="0">
                  <a:buNone/>
                </a:pPr>
                <a:r>
                  <a:rPr lang="en-US" dirty="0"/>
                  <a:t>9) Find the length of the altitude of an equilateral triangle of side 3</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oMath>
                </a14:m>
                <a:r>
                  <a:rPr lang="en-US" dirty="0"/>
                  <a:t> cm?</a:t>
                </a:r>
              </a:p>
              <a:p>
                <a:pPr marL="0" indent="0">
                  <a:buNone/>
                </a:pPr>
                <a:r>
                  <a:rPr lang="en-US" dirty="0"/>
                  <a:t>Sol) Area of triangle =</a:t>
                </a:r>
                <a14:m>
                  <m:oMath xmlns:m="http://schemas.openxmlformats.org/officeDocument/2006/math">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r>
                      <a:rPr lang="en-US" i="1">
                        <a:latin typeface="Cambria Math" panose="02040503050406030204" pitchFamily="18" charset="0"/>
                      </a:rPr>
                      <m:t>×(3</m:t>
                    </m:r>
                    <m:sSup>
                      <m:sSupPr>
                        <m:ctrlPr>
                          <a:rPr lang="en-US" i="1">
                            <a:latin typeface="Cambria Math" panose="02040503050406030204" pitchFamily="18" charset="0"/>
                          </a:rPr>
                        </m:ctrlPr>
                      </m:sSupPr>
                      <m:e>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27</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oMath>
                </a14:m>
                <a:r>
                  <a:rPr lang="en-US" dirty="0"/>
                  <a:t>. Let the height be h.</a:t>
                </a:r>
              </a:p>
              <a:p>
                <a:pPr marL="0" indent="0">
                  <a:buNone/>
                </a:pPr>
                <a:r>
                  <a:rPr lang="en-US" dirty="0"/>
                  <a:t>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×3</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27</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27</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2</m:t>
                        </m:r>
                      </m:den>
                    </m:f>
                    <m:r>
                      <a:rPr lang="en-US" i="1">
                        <a:latin typeface="Cambria Math" panose="02040503050406030204" pitchFamily="18" charset="0"/>
                      </a:rPr>
                      <m:t>=4.5 </m:t>
                    </m:r>
                    <m:r>
                      <a:rPr lang="en-US" i="1">
                        <a:latin typeface="Cambria Math" panose="02040503050406030204" pitchFamily="18" charset="0"/>
                      </a:rPr>
                      <m:t>𝑐𝑚</m:t>
                    </m:r>
                    <m:r>
                      <a:rPr lang="en-US" i="1">
                        <a:latin typeface="Cambria Math" panose="02040503050406030204" pitchFamily="18" charset="0"/>
                      </a:rPr>
                      <m:t> .</m:t>
                    </m:r>
                  </m:oMath>
                </a14:m>
                <a:endParaRPr lang="en-US" dirty="0"/>
              </a:p>
              <a:p>
                <a:pPr marL="0" indent="0">
                  <a:buNone/>
                </a:pPr>
                <a:endParaRPr lang="en-US" dirty="0"/>
              </a:p>
              <a:p>
                <a:pPr marL="0" lvl="0" indent="0">
                  <a:buNone/>
                </a:pPr>
                <a:r>
                  <a:rPr lang="en-US" dirty="0"/>
                  <a:t>10) Find the area of a rhombus one side of which measures 20cm and one diagonal 24cm?</a:t>
                </a:r>
              </a:p>
              <a:p>
                <a:pPr marL="0" indent="0">
                  <a:buNone/>
                </a:pPr>
                <a:r>
                  <a:rPr lang="en-US" dirty="0"/>
                  <a:t>Sol) Let other diagonal = 2xcm.</a:t>
                </a:r>
              </a:p>
              <a:p>
                <a:pPr marL="0" indent="0">
                  <a:buNone/>
                </a:pPr>
                <a:r>
                  <a:rPr lang="en-US" dirty="0"/>
                  <a:t>Since diagonals of a rhombus bisect each other at right angles, we have:</a:t>
                </a:r>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20</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20</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−12</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256</m:t>
                          </m:r>
                        </m:e>
                      </m:rad>
                      <m:r>
                        <a:rPr lang="en-US" i="1">
                          <a:latin typeface="Cambria Math" panose="02040503050406030204" pitchFamily="18" charset="0"/>
                        </a:rPr>
                        <m:t>=16</m:t>
                      </m:r>
                      <m:r>
                        <a:rPr lang="en-US" i="1">
                          <a:latin typeface="Cambria Math" panose="02040503050406030204" pitchFamily="18" charset="0"/>
                        </a:rPr>
                        <m:t>𝑐𝑚</m:t>
                      </m:r>
                    </m:oMath>
                  </m:oMathPara>
                </a14:m>
                <a:endParaRPr lang="en-US" dirty="0"/>
              </a:p>
              <a:p>
                <a:pPr marL="0" indent="0">
                  <a:buNone/>
                </a:pPr>
                <a:r>
                  <a:rPr lang="en-US" dirty="0"/>
                  <a:t>So, other diagonal = 32cm</a:t>
                </a:r>
              </a:p>
              <a:p>
                <a:pPr marL="0" indent="0">
                  <a:buNone/>
                </a:pPr>
                <a:r>
                  <a:rPr lang="en-US" dirty="0"/>
                  <a:t>Area of rhombus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𝑃𝑟𝑜𝑑𝑢𝑐𝑡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𝑑𝑖𝑎𝑔𝑜𝑛𝑎𝑙𝑠</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×24×32</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r>
                      <a:rPr lang="en-US" i="1">
                        <a:latin typeface="Cambria Math" panose="02040503050406030204" pitchFamily="18" charset="0"/>
                      </a:rPr>
                      <m:t>=384</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0297" y="1532709"/>
                <a:ext cx="11869783" cy="5164181"/>
              </a:xfrm>
              <a:blipFill>
                <a:blip r:embed="rId2"/>
                <a:stretch>
                  <a:fillRect l="-668" t="-825"/>
                </a:stretch>
              </a:blipFill>
            </p:spPr>
            <p:txBody>
              <a:bodyPr/>
              <a:lstStyle/>
              <a:p>
                <a:r>
                  <a:rPr lang="en-US">
                    <a:noFill/>
                  </a:rPr>
                  <a:t> </a:t>
                </a:r>
              </a:p>
            </p:txBody>
          </p:sp>
        </mc:Fallback>
      </mc:AlternateContent>
    </p:spTree>
    <p:extLst>
      <p:ext uri="{BB962C8B-B14F-4D97-AF65-F5344CB8AC3E}">
        <p14:creationId xmlns="" xmlns:p14="http://schemas.microsoft.com/office/powerpoint/2010/main" val="1532793243"/>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5" dur="500"/>
                                        <p:tgtEl>
                                          <p:spTgt spid="3">
                                            <p:txEl>
                                              <p:pRg st="5" end="5"/>
                                            </p:txEl>
                                          </p:spTgt>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0" dur="500"/>
                                        <p:tgtEl>
                                          <p:spTgt spid="3">
                                            <p:txEl>
                                              <p:pRg st="6" end="6"/>
                                            </p:txEl>
                                          </p:spTgt>
                                        </p:tgtEl>
                                      </p:cBhvr>
                                    </p:animEffect>
                                  </p:childTnLst>
                                </p:cTn>
                              </p:par>
                              <p:par>
                                <p:cTn id="51" presetID="53" presetClass="entr" presetSubtype="16"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p:cTn id="5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5" dur="500"/>
                                        <p:tgtEl>
                                          <p:spTgt spid="3">
                                            <p:txEl>
                                              <p:pRg st="7" end="7"/>
                                            </p:txEl>
                                          </p:spTgt>
                                        </p:tgtEl>
                                      </p:cBhvr>
                                    </p:animEffect>
                                  </p:childTnLst>
                                </p:cTn>
                              </p:par>
                              <p:par>
                                <p:cTn id="56" presetID="53" presetClass="entr" presetSubtype="16" fill="hold" nodeType="with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 calcmode="lin" valueType="num">
                                      <p:cBhvr>
                                        <p:cTn id="58"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0" dur="500"/>
                                        <p:tgtEl>
                                          <p:spTgt spid="3">
                                            <p:txEl>
                                              <p:pRg st="8" end="8"/>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3211" y="1471749"/>
                <a:ext cx="11974286" cy="5303519"/>
              </a:xfrm>
            </p:spPr>
            <p:txBody>
              <a:bodyPr>
                <a:normAutofit fontScale="92500" lnSpcReduction="10000"/>
              </a:bodyPr>
              <a:lstStyle/>
              <a:p>
                <a:pPr marL="0" indent="0">
                  <a:buNone/>
                </a:pPr>
                <a:r>
                  <a:rPr lang="en-US" dirty="0"/>
                  <a:t>11) The difference between two parallel sides of a trapezium is 4cm. The perpendicular distance between them is 19cm. If the area of the trapezium is 475 sq.cm, find the lengths of the parallel sides?</a:t>
                </a:r>
              </a:p>
              <a:p>
                <a:pPr marL="0" indent="0">
                  <a:buNone/>
                </a:pPr>
                <a:r>
                  <a:rPr lang="en-US" dirty="0"/>
                  <a:t>Sol) Let the two parallel sides of the trapezium be “a” cm &amp; “</a:t>
                </a:r>
                <a:r>
                  <a:rPr lang="en-US" dirty="0" err="1"/>
                  <a:t>b”cm</a:t>
                </a:r>
                <a:r>
                  <a:rPr lang="en-US" dirty="0"/>
                  <a:t>.</a:t>
                </a:r>
              </a:p>
              <a:p>
                <a:pPr marL="0" indent="0">
                  <a:buNone/>
                </a:pPr>
                <a:r>
                  <a:rPr lang="en-US" dirty="0"/>
                  <a:t>Then, a-b=4.________________(1)</a:t>
                </a:r>
              </a:p>
              <a:p>
                <a:pPr marL="0" indent="0">
                  <a:buNone/>
                </a:pPr>
                <a:r>
                  <a:rPr lang="en-US" dirty="0"/>
                  <a:t>And </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×19=475⇔</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475×2</m:t>
                        </m:r>
                      </m:num>
                      <m:den>
                        <m:r>
                          <a:rPr lang="en-US" i="1">
                            <a:latin typeface="Cambria Math" panose="02040503050406030204" pitchFamily="18" charset="0"/>
                          </a:rPr>
                          <m:t>19</m:t>
                        </m:r>
                      </m:den>
                    </m:f>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=50</m:t>
                    </m:r>
                  </m:oMath>
                </a14:m>
                <a:r>
                  <a:rPr lang="en-US" dirty="0"/>
                  <a:t>________________(2)</a:t>
                </a:r>
              </a:p>
              <a:p>
                <a:pPr marL="0" indent="0">
                  <a:buNone/>
                </a:pPr>
                <a:r>
                  <a:rPr lang="en-US" dirty="0"/>
                  <a:t>Solving 1 &amp; 2 we get, a=27, b= 23</a:t>
                </a:r>
              </a:p>
              <a:p>
                <a:pPr marL="0" indent="0">
                  <a:buNone/>
                </a:pPr>
                <a:r>
                  <a:rPr lang="en-US" dirty="0"/>
                  <a:t>So the two parallel sides are 27cm &amp; 23cm</a:t>
                </a:r>
              </a:p>
              <a:p>
                <a:pPr marL="0" indent="0">
                  <a:buNone/>
                </a:pPr>
                <a:endParaRPr lang="en-US" dirty="0"/>
              </a:p>
              <a:p>
                <a:pPr marL="0" indent="0">
                  <a:buNone/>
                </a:pPr>
                <a:r>
                  <a:rPr lang="en-US" dirty="0"/>
                  <a:t>12) A sector of 120*, cut out from a circle, has an area of 9</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7</m:t>
                        </m:r>
                      </m:den>
                    </m:f>
                  </m:oMath>
                </a14:m>
                <a:r>
                  <a:rPr lang="en-US" dirty="0"/>
                  <a:t> sq.cm. find the radius of the circle?</a:t>
                </a:r>
              </a:p>
              <a:p>
                <a:pPr marL="0" indent="0">
                  <a:buNone/>
                </a:pPr>
                <a:r>
                  <a:rPr lang="en-US" dirty="0"/>
                  <a:t>Sol) Let the radius of the circle be r cm, then,</a:t>
                </a: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𝛳</m:t>
                              </m:r>
                              <m:r>
                                <a:rPr lang="en-US" i="1">
                                  <a:latin typeface="Cambria Math" panose="02040503050406030204" pitchFamily="18" charset="0"/>
                                </a:rPr>
                                <m:t>𝑟</m:t>
                              </m:r>
                            </m:e>
                            <m:sup>
                              <m:r>
                                <a:rPr lang="en-US" i="1">
                                  <a:latin typeface="Cambria Math" panose="02040503050406030204" pitchFamily="18" charset="0"/>
                                </a:rPr>
                                <m:t>2</m:t>
                              </m:r>
                            </m:sup>
                          </m:sSup>
                        </m:num>
                        <m:den>
                          <m:r>
                            <a:rPr lang="en-US" i="1">
                              <a:latin typeface="Cambria Math" panose="02040503050406030204" pitchFamily="18" charset="0"/>
                            </a:rPr>
                            <m:t>360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66</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120</m:t>
                          </m:r>
                        </m:num>
                        <m:den>
                          <m:r>
                            <a:rPr lang="en-US" i="1">
                              <a:latin typeface="Cambria Math" panose="02040503050406030204" pitchFamily="18" charset="0"/>
                            </a:rPr>
                            <m:t>360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66</m:t>
                          </m:r>
                        </m:num>
                        <m:den>
                          <m:r>
                            <a:rPr lang="en-US" i="1">
                              <a:latin typeface="Cambria Math" panose="02040503050406030204" pitchFamily="18" charset="0"/>
                            </a:rPr>
                            <m:t>7</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66</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22</m:t>
                              </m:r>
                            </m:den>
                          </m:f>
                          <m:r>
                            <a:rPr lang="en-US" i="1">
                              <a:latin typeface="Cambria Math" panose="02040503050406030204" pitchFamily="18" charset="0"/>
                            </a:rPr>
                            <m:t>×3</m:t>
                          </m:r>
                        </m:e>
                      </m:d>
                      <m:r>
                        <a:rPr lang="en-US" i="1">
                          <a:latin typeface="Cambria Math" panose="02040503050406030204" pitchFamily="18" charset="0"/>
                        </a:rPr>
                        <m:t>=9⇔</m:t>
                      </m:r>
                      <m:r>
                        <a:rPr lang="en-US" i="1">
                          <a:latin typeface="Cambria Math" panose="02040503050406030204" pitchFamily="18" charset="0"/>
                        </a:rPr>
                        <m:t>𝑟</m:t>
                      </m:r>
                      <m:r>
                        <a:rPr lang="en-US" i="1">
                          <a:latin typeface="Cambria Math" panose="02040503050406030204" pitchFamily="18" charset="0"/>
                        </a:rPr>
                        <m:t>=3</m:t>
                      </m:r>
                    </m:oMath>
                  </m:oMathPara>
                </a14:m>
                <a:endParaRPr lang="en-US" dirty="0"/>
              </a:p>
              <a:p>
                <a:pPr marL="0" indent="0">
                  <a:buNone/>
                </a:pPr>
                <a:r>
                  <a:rPr lang="en-US" dirty="0"/>
                  <a:t>Hence radius = 3 cm.</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211" y="1471749"/>
                <a:ext cx="11974286" cy="5303519"/>
              </a:xfrm>
              <a:blipFill>
                <a:blip r:embed="rId2"/>
                <a:stretch>
                  <a:fillRect l="-560" t="-1724"/>
                </a:stretch>
              </a:blipFill>
            </p:spPr>
            <p:txBody>
              <a:bodyPr/>
              <a:lstStyle/>
              <a:p>
                <a:r>
                  <a:rPr lang="en-US">
                    <a:noFill/>
                  </a:rPr>
                  <a:t> </a:t>
                </a:r>
              </a:p>
            </p:txBody>
          </p:sp>
        </mc:Fallback>
      </mc:AlternateContent>
    </p:spTree>
    <p:extLst>
      <p:ext uri="{BB962C8B-B14F-4D97-AF65-F5344CB8AC3E}">
        <p14:creationId xmlns="" xmlns:p14="http://schemas.microsoft.com/office/powerpoint/2010/main" val="3457952416"/>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down)">
                                      <p:cBhvr>
                                        <p:cTn id="57" dur="580">
                                          <p:stCondLst>
                                            <p:cond delay="0"/>
                                          </p:stCondLst>
                                        </p:cTn>
                                        <p:tgtEl>
                                          <p:spTgt spid="3">
                                            <p:txEl>
                                              <p:pRg st="7" end="7"/>
                                            </p:txEl>
                                          </p:spTgt>
                                        </p:tgtEl>
                                      </p:cBhvr>
                                    </p:animEffect>
                                    <p:anim calcmode="lin" valueType="num">
                                      <p:cBhvr>
                                        <p:cTn id="5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7" end="7"/>
                                            </p:txEl>
                                          </p:spTgt>
                                        </p:tgtEl>
                                      </p:cBhvr>
                                      <p:to x="100000" y="60000"/>
                                    </p:animScale>
                                    <p:animScale>
                                      <p:cBhvr>
                                        <p:cTn id="64" dur="166" decel="50000">
                                          <p:stCondLst>
                                            <p:cond delay="676"/>
                                          </p:stCondLst>
                                        </p:cTn>
                                        <p:tgtEl>
                                          <p:spTgt spid="3">
                                            <p:txEl>
                                              <p:pRg st="7" end="7"/>
                                            </p:txEl>
                                          </p:spTgt>
                                        </p:tgtEl>
                                      </p:cBhvr>
                                      <p:to x="100000" y="100000"/>
                                    </p:animScale>
                                    <p:animScale>
                                      <p:cBhvr>
                                        <p:cTn id="65" dur="26">
                                          <p:stCondLst>
                                            <p:cond delay="1312"/>
                                          </p:stCondLst>
                                        </p:cTn>
                                        <p:tgtEl>
                                          <p:spTgt spid="3">
                                            <p:txEl>
                                              <p:pRg st="7" end="7"/>
                                            </p:txEl>
                                          </p:spTgt>
                                        </p:tgtEl>
                                      </p:cBhvr>
                                      <p:to x="100000" y="80000"/>
                                    </p:animScale>
                                    <p:animScale>
                                      <p:cBhvr>
                                        <p:cTn id="66" dur="166" decel="50000">
                                          <p:stCondLst>
                                            <p:cond delay="1338"/>
                                          </p:stCondLst>
                                        </p:cTn>
                                        <p:tgtEl>
                                          <p:spTgt spid="3">
                                            <p:txEl>
                                              <p:pRg st="7" end="7"/>
                                            </p:txEl>
                                          </p:spTgt>
                                        </p:tgtEl>
                                      </p:cBhvr>
                                      <p:to x="100000" y="100000"/>
                                    </p:animScale>
                                    <p:animScale>
                                      <p:cBhvr>
                                        <p:cTn id="67" dur="26">
                                          <p:stCondLst>
                                            <p:cond delay="1642"/>
                                          </p:stCondLst>
                                        </p:cTn>
                                        <p:tgtEl>
                                          <p:spTgt spid="3">
                                            <p:txEl>
                                              <p:pRg st="7" end="7"/>
                                            </p:txEl>
                                          </p:spTgt>
                                        </p:tgtEl>
                                      </p:cBhvr>
                                      <p:to x="100000" y="90000"/>
                                    </p:animScale>
                                    <p:animScale>
                                      <p:cBhvr>
                                        <p:cTn id="68" dur="166" decel="50000">
                                          <p:stCondLst>
                                            <p:cond delay="1668"/>
                                          </p:stCondLst>
                                        </p:cTn>
                                        <p:tgtEl>
                                          <p:spTgt spid="3">
                                            <p:txEl>
                                              <p:pRg st="7" end="7"/>
                                            </p:txEl>
                                          </p:spTgt>
                                        </p:tgtEl>
                                      </p:cBhvr>
                                      <p:to x="100000" y="100000"/>
                                    </p:animScale>
                                    <p:animScale>
                                      <p:cBhvr>
                                        <p:cTn id="69" dur="26">
                                          <p:stCondLst>
                                            <p:cond delay="1808"/>
                                          </p:stCondLst>
                                        </p:cTn>
                                        <p:tgtEl>
                                          <p:spTgt spid="3">
                                            <p:txEl>
                                              <p:pRg st="7" end="7"/>
                                            </p:txEl>
                                          </p:spTgt>
                                        </p:tgtEl>
                                      </p:cBhvr>
                                      <p:to x="100000" y="95000"/>
                                    </p:animScale>
                                    <p:animScale>
                                      <p:cBhvr>
                                        <p:cTn id="70" dur="166" decel="50000">
                                          <p:stCondLst>
                                            <p:cond delay="1834"/>
                                          </p:stCondLst>
                                        </p:cTn>
                                        <p:tgtEl>
                                          <p:spTgt spid="3">
                                            <p:txEl>
                                              <p:pRg st="7" end="7"/>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 calcmode="lin" valueType="num">
                                      <p:cBhvr>
                                        <p:cTn id="7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8" end="8"/>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 calcmode="lin" valueType="num">
                                      <p:cBhvr>
                                        <p:cTn id="8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9" end="9"/>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56753" y="1558834"/>
                <a:ext cx="11861075" cy="5207726"/>
              </a:xfrm>
            </p:spPr>
            <p:txBody>
              <a:bodyPr/>
              <a:lstStyle/>
              <a:p>
                <a:pPr marL="0" indent="0">
                  <a:buNone/>
                </a:pPr>
                <a:r>
                  <a:rPr lang="en-US" dirty="0"/>
                  <a:t>13) Find the ratio of the areas of the in circle and circumcircle of a square?</a:t>
                </a:r>
              </a:p>
              <a:p>
                <a:pPr marL="0" indent="0">
                  <a:buNone/>
                </a:pPr>
                <a:r>
                  <a:rPr lang="en-US" dirty="0"/>
                  <a:t>Sol) Let the side of the square be “x”. Then, its diagonal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𝑥</m:t>
                    </m:r>
                    <m:r>
                      <a:rPr lang="en-US" i="1">
                        <a:latin typeface="Cambria Math" panose="02040503050406030204" pitchFamily="18" charset="0"/>
                      </a:rPr>
                      <m:t>.</m:t>
                    </m:r>
                  </m:oMath>
                </a14:m>
                <a:endParaRPr lang="en-US" dirty="0"/>
              </a:p>
              <a:p>
                <a:pPr marL="0" indent="0">
                  <a:buNone/>
                </a:pPr>
                <a:r>
                  <a:rPr lang="en-US" dirty="0"/>
                  <a:t>Radius of in circle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2</m:t>
                        </m:r>
                      </m:den>
                    </m:f>
                    <m:r>
                      <a:rPr lang="en-US" i="1">
                        <a:latin typeface="Cambria Math" panose="02040503050406030204" pitchFamily="18" charset="0"/>
                      </a:rPr>
                      <m:t> </m:t>
                    </m:r>
                    <m:r>
                      <a:rPr lang="en-US" i="1">
                        <a:latin typeface="Cambria Math" panose="02040503050406030204" pitchFamily="18" charset="0"/>
                      </a:rPr>
                      <m:t>𝑎𝑛𝑑</m:t>
                    </m:r>
                  </m:oMath>
                </a14:m>
                <a:endParaRPr lang="en-US" dirty="0"/>
              </a:p>
              <a:p>
                <a:pPr marL="0" indent="0">
                  <a:buNone/>
                </a:pPr>
                <a:r>
                  <a:rPr lang="en-US" dirty="0"/>
                  <a:t>Radius of circumcircle = </a:t>
                </a:r>
                <a14:m>
                  <m:oMath xmlns:m="http://schemas.openxmlformats.org/officeDocument/2006/math">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𝑥</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a14:m>
                <a:endParaRPr lang="en-US" dirty="0"/>
              </a:p>
              <a:p>
                <a:pPr marL="0" indent="0">
                  <a:buNone/>
                </a:pPr>
                <a:r>
                  <a:rPr lang="en-US" dirty="0"/>
                  <a:t>Required ratio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=1:2</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6753" y="1558834"/>
                <a:ext cx="11861075" cy="5207726"/>
              </a:xfrm>
              <a:blipFill>
                <a:blip r:embed="rId2"/>
                <a:stretch>
                  <a:fillRect l="-668" t="-1522"/>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 xmlns:a14="http://schemas.microsoft.com/office/drawing/2010/main" val="0"/>
              </a:ext>
            </a:extLst>
          </a:blip>
          <a:srcRect/>
          <a:stretch>
            <a:fillRect/>
          </a:stretch>
        </p:blipFill>
        <p:spPr bwMode="auto">
          <a:xfrm>
            <a:off x="6659198" y="3165565"/>
            <a:ext cx="2824435" cy="2390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216725445"/>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plus(in)">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1" end="1"/>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2" end="2"/>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3" end="3"/>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8613"/>
            <a:ext cx="8610600" cy="1293028"/>
          </a:xfrm>
        </p:spPr>
        <p:txBody>
          <a:bodyPr/>
          <a:lstStyle/>
          <a:p>
            <a:r>
              <a:rPr lang="en-US" b="1" dirty="0"/>
              <a:t>Area of Plan Figures</a:t>
            </a:r>
            <a:r>
              <a:rPr lang="en-US" dirty="0"/>
              <a:t/>
            </a:r>
            <a:br>
              <a:rPr lang="en-US" dirty="0"/>
            </a:b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21920" y="1454332"/>
                <a:ext cx="11922034" cy="5277394"/>
              </a:xfrm>
            </p:spPr>
            <p:txBody>
              <a:bodyPr>
                <a:normAutofit lnSpcReduction="10000"/>
              </a:bodyPr>
              <a:lstStyle/>
              <a:p>
                <a:pPr marL="0" lvl="0" indent="0">
                  <a:buNone/>
                </a:pPr>
                <a:r>
                  <a:rPr lang="en-US" dirty="0"/>
                  <a:t>1) The ratio between the length &amp; perimeter of a rectangular plot is 1:3, what is the ratio between the length &amp; breadth of the plot?</a:t>
                </a:r>
              </a:p>
              <a:p>
                <a:pPr marL="0" indent="0">
                  <a:buNone/>
                </a:pPr>
                <a:r>
                  <a:rPr lang="en-US" dirty="0"/>
                  <a:t>Sol)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𝑙</m:t>
                        </m:r>
                      </m:num>
                      <m:den>
                        <m:r>
                          <a:rPr lang="en-US" i="1">
                            <a:latin typeface="Cambria Math" panose="02040503050406030204" pitchFamily="18" charset="0"/>
                          </a:rPr>
                          <m:t>2(</m:t>
                        </m:r>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=2</m:t>
                    </m:r>
                    <m:r>
                      <a:rPr lang="en-US" i="1">
                        <a:latin typeface="Cambria Math" panose="02040503050406030204" pitchFamily="18" charset="0"/>
                      </a:rPr>
                      <m:t>𝑏</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𝑙</m:t>
                        </m:r>
                      </m:num>
                      <m:den>
                        <m:r>
                          <a:rPr lang="en-US" i="1">
                            <a:latin typeface="Cambria Math" panose="02040503050406030204" pitchFamily="18" charset="0"/>
                          </a:rPr>
                          <m:t>𝑏</m:t>
                        </m:r>
                      </m:den>
                    </m:f>
                    <m:r>
                      <a:rPr lang="en-US" i="1">
                        <a:latin typeface="Cambria Math" panose="02040503050406030204" pitchFamily="18" charset="0"/>
                      </a:rPr>
                      <m:t>=2</m:t>
                    </m:r>
                  </m:oMath>
                </a14:m>
                <a:endParaRPr lang="en-US" dirty="0"/>
              </a:p>
              <a:p>
                <a:pPr marL="0" indent="0">
                  <a:buNone/>
                </a:pPr>
                <a:endParaRPr lang="en-US" dirty="0"/>
              </a:p>
              <a:p>
                <a:pPr marL="0" lvl="0" indent="0">
                  <a:buNone/>
                </a:pPr>
                <a:r>
                  <a:rPr lang="en-US" dirty="0"/>
                  <a:t>2) A rectangular carpet has an area of 60 </a:t>
                </a:r>
                <a:r>
                  <a:rPr lang="en-US" dirty="0" err="1"/>
                  <a:t>sq.m</a:t>
                </a:r>
                <a:r>
                  <a:rPr lang="en-US" dirty="0"/>
                  <a:t>. If its diagonal and longer side together equal 5 times the shorter side, the length of the carpet is ?</a:t>
                </a:r>
              </a:p>
              <a:p>
                <a:pPr marL="0" indent="0">
                  <a:buNone/>
                </a:pPr>
                <a:r>
                  <a:rPr lang="en-US" dirty="0"/>
                  <a:t>Sol) </a:t>
                </a:r>
                <a14:m>
                  <m:oMath xmlns:m="http://schemas.openxmlformats.org/officeDocument/2006/math">
                    <m:r>
                      <a:rPr lang="en-US" i="1">
                        <a:latin typeface="Cambria Math" panose="02040503050406030204" pitchFamily="18" charset="0"/>
                      </a:rPr>
                      <m:t>𝑙𝑏</m:t>
                    </m:r>
                    <m:r>
                      <a:rPr lang="en-US" i="1">
                        <a:latin typeface="Cambria Math" panose="02040503050406030204" pitchFamily="18" charset="0"/>
                      </a:rPr>
                      <m:t>=60 &amp; </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e>
                    </m:rad>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=5</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=5</m:t>
                    </m:r>
                    <m:r>
                      <a:rPr lang="en-US" i="1">
                        <a:latin typeface="Cambria Math" panose="02040503050406030204" pitchFamily="18" charset="0"/>
                      </a:rPr>
                      <m:t>𝑚𝑇h𝑒𝑟𝑒</m:t>
                    </m:r>
                    <m:r>
                      <a:rPr lang="en-US" i="1">
                        <a:latin typeface="Cambria Math" panose="02040503050406030204" pitchFamily="18" charset="0"/>
                      </a:rPr>
                      <m:t> </m:t>
                    </m:r>
                    <m:r>
                      <a:rPr lang="en-US" i="1">
                        <a:latin typeface="Cambria Math" panose="02040503050406030204" pitchFamily="18" charset="0"/>
                      </a:rPr>
                      <m:t>𝑓𝑜𝑢𝑟</m:t>
                    </m:r>
                    <m:r>
                      <a:rPr lang="en-US" i="1">
                        <a:latin typeface="Cambria Math" panose="02040503050406030204" pitchFamily="18" charset="0"/>
                      </a:rPr>
                      <m:t> </m:t>
                    </m:r>
                    <m:r>
                      <a:rPr lang="en-US" i="1">
                        <a:latin typeface="Cambria Math" panose="02040503050406030204" pitchFamily="18" charset="0"/>
                      </a:rPr>
                      <m:t>𝑙</m:t>
                    </m:r>
                    <m:r>
                      <a:rPr lang="en-US" i="1">
                        <a:latin typeface="Cambria Math" panose="02040503050406030204" pitchFamily="18" charset="0"/>
                      </a:rPr>
                      <m:t>=12</m:t>
                    </m:r>
                    <m:r>
                      <a:rPr lang="en-US" i="1">
                        <a:latin typeface="Cambria Math" panose="02040503050406030204" pitchFamily="18" charset="0"/>
                      </a:rPr>
                      <m:t>𝑚</m:t>
                    </m:r>
                  </m:oMath>
                </a14:m>
                <a:endParaRPr lang="en-US" dirty="0"/>
              </a:p>
              <a:p>
                <a:pPr marL="0" indent="0">
                  <a:buNone/>
                </a:pPr>
                <a:endParaRPr lang="en-US" dirty="0"/>
              </a:p>
              <a:p>
                <a:pPr marL="0" lvl="0" indent="0">
                  <a:buNone/>
                </a:pPr>
                <a:r>
                  <a:rPr lang="en-US" dirty="0"/>
                  <a:t>3) A man walked diagonally across “a” </a:t>
                </a:r>
                <a:r>
                  <a:rPr lang="en-US" dirty="0" err="1"/>
                  <a:t>sq</a:t>
                </a:r>
                <a:r>
                  <a:rPr lang="en-US" dirty="0"/>
                  <a:t> plot approximately, what was the percent saved by not walking along the edges?</a:t>
                </a:r>
              </a:p>
              <a:p>
                <a:pPr marL="0" indent="0">
                  <a:buNone/>
                </a:pPr>
                <a:r>
                  <a:rPr lang="en-US" dirty="0"/>
                  <a:t>Sol) </a:t>
                </a:r>
                <a14:m>
                  <m:oMath xmlns:m="http://schemas.openxmlformats.org/officeDocument/2006/math">
                    <m:r>
                      <a:rPr lang="en-US" i="1">
                        <a:latin typeface="Cambria Math" panose="02040503050406030204" pitchFamily="18" charset="0"/>
                      </a:rPr>
                      <m:t>𝐴𝐶</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𝑥</m:t>
                    </m:r>
                    <m:r>
                      <a:rPr lang="en-US" i="1">
                        <a:latin typeface="Cambria Math" panose="02040503050406030204" pitchFamily="18" charset="0"/>
                      </a:rPr>
                      <m:t>=1.414</m:t>
                    </m:r>
                    <m:r>
                      <a:rPr lang="en-US" i="1">
                        <a:latin typeface="Cambria Math" panose="02040503050406030204" pitchFamily="18" charset="0"/>
                      </a:rPr>
                      <m:t>𝑥</m:t>
                    </m:r>
                  </m:oMath>
                </a14:m>
                <a:endParaRPr lang="en-US" dirty="0"/>
              </a:p>
              <a:p>
                <a:pPr marL="0" indent="0">
                  <a:buNone/>
                </a:pPr>
                <a:r>
                  <a:rPr lang="en-US" dirty="0"/>
                  <a:t>Saving on 2x meters = (0.59x)m</a:t>
                </a:r>
              </a:p>
              <a:p>
                <a:pPr marL="0" indent="0">
                  <a:buNone/>
                </a:pPr>
                <a:r>
                  <a:rPr lang="en-US" dirty="0"/>
                  <a:t>Saving %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0.59</m:t>
                            </m:r>
                            <m:r>
                              <a:rPr lang="en-US" i="1">
                                <a:latin typeface="Cambria Math" panose="02040503050406030204" pitchFamily="18" charset="0"/>
                              </a:rPr>
                              <m:t>𝑥</m:t>
                            </m:r>
                          </m:num>
                          <m:den>
                            <m:r>
                              <a:rPr lang="en-US" i="1">
                                <a:latin typeface="Cambria Math" panose="02040503050406030204" pitchFamily="18" charset="0"/>
                              </a:rPr>
                              <m:t>2</m:t>
                            </m:r>
                            <m:r>
                              <a:rPr lang="en-US" i="1">
                                <a:latin typeface="Cambria Math" panose="02040503050406030204" pitchFamily="18" charset="0"/>
                              </a:rPr>
                              <m:t>𝑥</m:t>
                            </m:r>
                          </m:den>
                        </m:f>
                        <m:r>
                          <a:rPr lang="en-US" i="1">
                            <a:latin typeface="Cambria Math" panose="02040503050406030204" pitchFamily="18" charset="0"/>
                          </a:rPr>
                          <m:t>×100</m:t>
                        </m:r>
                      </m:e>
                    </m:d>
                    <m:r>
                      <a:rPr lang="en-US" i="1">
                        <a:latin typeface="Cambria Math" panose="02040503050406030204" pitchFamily="18" charset="0"/>
                      </a:rPr>
                      <m:t>%≅30%</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20" y="1454332"/>
                <a:ext cx="11922034" cy="5277394"/>
              </a:xfrm>
              <a:blipFill>
                <a:blip r:embed="rId2"/>
                <a:stretch>
                  <a:fillRect l="-665" t="-2081"/>
                </a:stretch>
              </a:blipFill>
            </p:spPr>
            <p:txBody>
              <a:bodyPr/>
              <a:lstStyle/>
              <a:p>
                <a:r>
                  <a:rPr lang="en-US">
                    <a:noFill/>
                  </a:rPr>
                  <a:t> </a:t>
                </a:r>
              </a:p>
            </p:txBody>
          </p:sp>
        </mc:Fallback>
      </mc:AlternateContent>
      <p:pic>
        <p:nvPicPr>
          <p:cNvPr id="4" name="Picture 3"/>
          <p:cNvPicPr/>
          <p:nvPr/>
        </p:nvPicPr>
        <p:blipFill rotWithShape="1">
          <a:blip r:embed="rId3" cstate="print">
            <a:extLst>
              <a:ext uri="{28A0092B-C50C-407E-A947-70E740481C1C}">
                <a14:useLocalDpi xmlns="" xmlns:a14="http://schemas.microsoft.com/office/drawing/2010/main" val="0"/>
              </a:ext>
            </a:extLst>
          </a:blip>
          <a:srcRect l="5006" t="4344"/>
          <a:stretch/>
        </p:blipFill>
        <p:spPr bwMode="auto">
          <a:xfrm>
            <a:off x="5807529" y="4963886"/>
            <a:ext cx="2011679" cy="1706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19021248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80">
                                          <p:stCondLst>
                                            <p:cond delay="0"/>
                                          </p:stCondLst>
                                        </p:cTn>
                                        <p:tgtEl>
                                          <p:spTgt spid="3">
                                            <p:txEl>
                                              <p:pRg st="0" end="0"/>
                                            </p:txEl>
                                          </p:spTgt>
                                        </p:tgtEl>
                                      </p:cBhvr>
                                    </p:animEffect>
                                    <p:anim calcmode="lin" valueType="num">
                                      <p:cBhvr>
                                        <p:cTn id="17"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2" dur="26">
                                          <p:stCondLst>
                                            <p:cond delay="650"/>
                                          </p:stCondLst>
                                        </p:cTn>
                                        <p:tgtEl>
                                          <p:spTgt spid="3">
                                            <p:txEl>
                                              <p:pRg st="0" end="0"/>
                                            </p:txEl>
                                          </p:spTgt>
                                        </p:tgtEl>
                                      </p:cBhvr>
                                      <p:to x="100000" y="60000"/>
                                    </p:animScale>
                                    <p:animScale>
                                      <p:cBhvr>
                                        <p:cTn id="23" dur="166" decel="50000">
                                          <p:stCondLst>
                                            <p:cond delay="676"/>
                                          </p:stCondLst>
                                        </p:cTn>
                                        <p:tgtEl>
                                          <p:spTgt spid="3">
                                            <p:txEl>
                                              <p:pRg st="0" end="0"/>
                                            </p:txEl>
                                          </p:spTgt>
                                        </p:tgtEl>
                                      </p:cBhvr>
                                      <p:to x="100000" y="100000"/>
                                    </p:animScale>
                                    <p:animScale>
                                      <p:cBhvr>
                                        <p:cTn id="24" dur="26">
                                          <p:stCondLst>
                                            <p:cond delay="1312"/>
                                          </p:stCondLst>
                                        </p:cTn>
                                        <p:tgtEl>
                                          <p:spTgt spid="3">
                                            <p:txEl>
                                              <p:pRg st="0" end="0"/>
                                            </p:txEl>
                                          </p:spTgt>
                                        </p:tgtEl>
                                      </p:cBhvr>
                                      <p:to x="100000" y="80000"/>
                                    </p:animScale>
                                    <p:animScale>
                                      <p:cBhvr>
                                        <p:cTn id="25" dur="166" decel="50000">
                                          <p:stCondLst>
                                            <p:cond delay="1338"/>
                                          </p:stCondLst>
                                        </p:cTn>
                                        <p:tgtEl>
                                          <p:spTgt spid="3">
                                            <p:txEl>
                                              <p:pRg st="0" end="0"/>
                                            </p:txEl>
                                          </p:spTgt>
                                        </p:tgtEl>
                                      </p:cBhvr>
                                      <p:to x="100000" y="100000"/>
                                    </p:animScale>
                                    <p:animScale>
                                      <p:cBhvr>
                                        <p:cTn id="26" dur="26">
                                          <p:stCondLst>
                                            <p:cond delay="1642"/>
                                          </p:stCondLst>
                                        </p:cTn>
                                        <p:tgtEl>
                                          <p:spTgt spid="3">
                                            <p:txEl>
                                              <p:pRg st="0" end="0"/>
                                            </p:txEl>
                                          </p:spTgt>
                                        </p:tgtEl>
                                      </p:cBhvr>
                                      <p:to x="100000" y="90000"/>
                                    </p:animScale>
                                    <p:animScale>
                                      <p:cBhvr>
                                        <p:cTn id="27" dur="166" decel="50000">
                                          <p:stCondLst>
                                            <p:cond delay="1668"/>
                                          </p:stCondLst>
                                        </p:cTn>
                                        <p:tgtEl>
                                          <p:spTgt spid="3">
                                            <p:txEl>
                                              <p:pRg st="0" end="0"/>
                                            </p:txEl>
                                          </p:spTgt>
                                        </p:tgtEl>
                                      </p:cBhvr>
                                      <p:to x="100000" y="100000"/>
                                    </p:animScale>
                                    <p:animScale>
                                      <p:cBhvr>
                                        <p:cTn id="28" dur="26">
                                          <p:stCondLst>
                                            <p:cond delay="1808"/>
                                          </p:stCondLst>
                                        </p:cTn>
                                        <p:tgtEl>
                                          <p:spTgt spid="3">
                                            <p:txEl>
                                              <p:pRg st="0" end="0"/>
                                            </p:txEl>
                                          </p:spTgt>
                                        </p:tgtEl>
                                      </p:cBhvr>
                                      <p:to x="100000" y="95000"/>
                                    </p:animScale>
                                    <p:animScale>
                                      <p:cBhvr>
                                        <p:cTn id="29" dur="166" decel="50000">
                                          <p:stCondLst>
                                            <p:cond delay="1834"/>
                                          </p:stCondLst>
                                        </p:cTn>
                                        <p:tgtEl>
                                          <p:spTgt spid="3">
                                            <p:txEl>
                                              <p:pRg st="0" end="0"/>
                                            </p:txEl>
                                          </p:spTgt>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wipe(down)">
                                      <p:cBhvr>
                                        <p:cTn id="34" dur="5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barn(inVertical)">
                                      <p:cBhvr>
                                        <p:cTn id="39" dur="500"/>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heel(1)">
                                      <p:cBhvr>
                                        <p:cTn id="56" dur="20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p:cTn id="7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7085" y="1480458"/>
                <a:ext cx="12000411" cy="5312228"/>
              </a:xfrm>
            </p:spPr>
            <p:txBody>
              <a:bodyPr>
                <a:normAutofit/>
              </a:bodyPr>
              <a:lstStyle/>
              <a:p>
                <a:pPr marL="0" lvl="0" indent="0">
                  <a:buNone/>
                </a:pPr>
                <a:r>
                  <a:rPr lang="en-US" dirty="0"/>
                  <a:t>4) If the perimeter of an isosceles right triangle is (6+3</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m, then the area of the triangle is?</a:t>
                </a:r>
              </a:p>
              <a:p>
                <a:pPr marL="0" indent="0">
                  <a:buNone/>
                </a:pPr>
                <a:r>
                  <a:rPr lang="en-US" dirty="0"/>
                  <a:t>Sol)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6+3</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e>
                    </m:d>
                    <m:r>
                      <a:rPr lang="en-US" i="1">
                        <a:latin typeface="Cambria Math" panose="02040503050406030204" pitchFamily="18" charset="0"/>
                      </a:rPr>
                      <m:t> &amp; </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𝑎</m:t>
                    </m:r>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𝑎</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𝑎</m:t>
                      </m:r>
                      <m:r>
                        <a:rPr lang="en-US" i="1">
                          <a:latin typeface="Cambria Math" panose="02040503050406030204" pitchFamily="18" charset="0"/>
                        </a:rPr>
                        <m:t>=6+3</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=3</m:t>
                      </m:r>
                    </m:oMath>
                  </m:oMathPara>
                </a14:m>
                <a:endParaRPr lang="en-US" dirty="0"/>
              </a:p>
              <a:p>
                <a:pPr marL="0" indent="0">
                  <a:buNone/>
                </a:pPr>
                <a:r>
                  <a:rPr lang="en-US" dirty="0"/>
                  <a:t>Area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×3×3=4.5 </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𝑚</m:t>
                    </m:r>
                  </m:oMath>
                </a14:m>
                <a:endParaRPr lang="en-US" dirty="0"/>
              </a:p>
              <a:p>
                <a:pPr marL="0" lvl="0" indent="0">
                  <a:buNone/>
                </a:pPr>
                <a:r>
                  <a:rPr lang="en-US" dirty="0"/>
                  <a:t>5) From a point in the interior of an equilateral triangle, the perpendicular distance if the sides are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r>
                      <a:rPr lang="en-US" i="1">
                        <a:latin typeface="Cambria Math" panose="02040503050406030204" pitchFamily="18" charset="0"/>
                      </a:rPr>
                      <m:t>𝑐𝑚</m:t>
                    </m:r>
                    <m:r>
                      <a:rPr lang="en-US" i="1">
                        <a:latin typeface="Cambria Math" panose="02040503050406030204" pitchFamily="18" charset="0"/>
                      </a:rPr>
                      <m:t> &amp; 2</m:t>
                    </m:r>
                    <m:rad>
                      <m:radPr>
                        <m:degHide m:val="on"/>
                        <m:ctrlPr>
                          <a:rPr lang="en-US" i="1">
                            <a:latin typeface="Cambria Math" panose="02040503050406030204" pitchFamily="18" charset="0"/>
                          </a:rPr>
                        </m:ctrlPr>
                      </m:radPr>
                      <m:deg/>
                      <m:e>
                        <m:r>
                          <a:rPr lang="en-US" i="1">
                            <a:latin typeface="Cambria Math" panose="02040503050406030204" pitchFamily="18" charset="0"/>
                          </a:rPr>
                          <m:t>3 </m:t>
                        </m:r>
                      </m:e>
                    </m:rad>
                    <m:r>
                      <a:rPr lang="en-US" i="1">
                        <a:latin typeface="Cambria Math" panose="02040503050406030204" pitchFamily="18" charset="0"/>
                      </a:rPr>
                      <m:t>𝑐𝑚</m:t>
                    </m:r>
                    <m:r>
                      <a:rPr lang="en-US" i="1">
                        <a:latin typeface="Cambria Math" panose="02040503050406030204" pitchFamily="18" charset="0"/>
                      </a:rPr>
                      <m:t> &amp; 5</m:t>
                    </m:r>
                    <m:rad>
                      <m:radPr>
                        <m:degHide m:val="on"/>
                        <m:ctrlPr>
                          <a:rPr lang="en-US" i="1">
                            <a:latin typeface="Cambria Math" panose="02040503050406030204" pitchFamily="18" charset="0"/>
                          </a:rPr>
                        </m:ctrlPr>
                      </m:radPr>
                      <m:deg/>
                      <m:e>
                        <m:r>
                          <a:rPr lang="en-US" i="1">
                            <a:latin typeface="Cambria Math" panose="02040503050406030204" pitchFamily="18" charset="0"/>
                          </a:rPr>
                          <m:t>3 </m:t>
                        </m:r>
                      </m:e>
                    </m:rad>
                    <m:r>
                      <a:rPr lang="en-US" i="1">
                        <a:latin typeface="Cambria Math" panose="02040503050406030204" pitchFamily="18" charset="0"/>
                      </a:rPr>
                      <m:t>𝑐𝑚</m:t>
                    </m:r>
                    <m:r>
                      <a:rPr lang="en-US" i="1">
                        <a:latin typeface="Cambria Math" panose="02040503050406030204" pitchFamily="18" charset="0"/>
                      </a:rPr>
                      <m:t>. </m:t>
                    </m:r>
                  </m:oMath>
                </a14:m>
                <a:r>
                  <a:rPr lang="en-US" dirty="0"/>
                  <a:t> The perimeter of the triangle is ?</a:t>
                </a:r>
              </a:p>
              <a:p>
                <a:pPr marL="0" indent="0">
                  <a:buNone/>
                </a:pPr>
                <a:r>
                  <a:rPr lang="en-US" dirty="0"/>
                  <a:t>Sol) Area of Triangle ABC = Area of 3 interior triangles </a:t>
                </a:r>
              </a:p>
              <a:p>
                <a:pPr marL="0" indent="0">
                  <a:buNone/>
                </a:pPr>
                <a:r>
                  <a:rPr lang="en-US" dirty="0"/>
                  <a:t>Let each side of a triangle is “a” cm.</a:t>
                </a: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×5</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=16</m:t>
                      </m:r>
                      <m:r>
                        <a:rPr lang="en-US" i="1">
                          <a:latin typeface="Cambria Math" panose="02040503050406030204" pitchFamily="18" charset="0"/>
                        </a:rPr>
                        <m:t>𝑐𝑚</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𝑃𝑒𝑟𝑚𝑒𝑡𝑒𝑟</m:t>
                      </m:r>
                      <m:r>
                        <a:rPr lang="en-US" i="1">
                          <a:latin typeface="Cambria Math" panose="02040503050406030204" pitchFamily="18" charset="0"/>
                        </a:rPr>
                        <m:t>=3×</m:t>
                      </m:r>
                      <m:r>
                        <a:rPr lang="en-US" i="1">
                          <a:latin typeface="Cambria Math" panose="02040503050406030204" pitchFamily="18" charset="0"/>
                        </a:rPr>
                        <m:t>𝑎</m:t>
                      </m:r>
                      <m:r>
                        <a:rPr lang="en-US" i="1">
                          <a:latin typeface="Cambria Math" panose="02040503050406030204" pitchFamily="18" charset="0"/>
                        </a:rPr>
                        <m:t>=48</m:t>
                      </m:r>
                      <m:r>
                        <a:rPr lang="en-US" i="1">
                          <a:latin typeface="Cambria Math" panose="02040503050406030204" pitchFamily="18" charset="0"/>
                        </a:rPr>
                        <m:t>𝑐𝑚</m:t>
                      </m:r>
                    </m:oMath>
                  </m:oMathPara>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7085" y="1480458"/>
                <a:ext cx="12000411" cy="5312228"/>
              </a:xfrm>
              <a:blipFill>
                <a:blip r:embed="rId2"/>
                <a:stretch>
                  <a:fillRect l="-660" t="-918"/>
                </a:stretch>
              </a:blipFill>
            </p:spPr>
            <p:txBody>
              <a:bodyPr/>
              <a:lstStyle/>
              <a:p>
                <a:r>
                  <a:rPr lang="en-US">
                    <a:noFill/>
                  </a:rPr>
                  <a:t> </a:t>
                </a:r>
              </a:p>
            </p:txBody>
          </p:sp>
        </mc:Fallback>
      </mc:AlternateContent>
      <p:pic>
        <p:nvPicPr>
          <p:cNvPr id="4" name="Picture 3"/>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73487" y="2020388"/>
            <a:ext cx="1913164" cy="1489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p:nvPr/>
        </p:nvPicPr>
        <p:blipFill>
          <a:blip r:embed="rId4">
            <a:extLst>
              <a:ext uri="{28A0092B-C50C-407E-A947-70E740481C1C}">
                <a14:useLocalDpi xmlns="" xmlns:a14="http://schemas.microsoft.com/office/drawing/2010/main" val="0"/>
              </a:ext>
            </a:extLst>
          </a:blip>
          <a:srcRect/>
          <a:stretch>
            <a:fillRect/>
          </a:stretch>
        </p:blipFill>
        <p:spPr bwMode="auto">
          <a:xfrm>
            <a:off x="8369480" y="4352200"/>
            <a:ext cx="2385060" cy="20834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65918840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1" end="1"/>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2" end="2"/>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1000"/>
                                        <p:tgtEl>
                                          <p:spTgt spid="3">
                                            <p:txEl>
                                              <p:pRg st="4" end="4"/>
                                            </p:txEl>
                                          </p:spTgt>
                                        </p:tgtEl>
                                      </p:cBhvr>
                                    </p:animEffect>
                                    <p:anim calcmode="lin" valueType="num">
                                      <p:cBhvr>
                                        <p:cTn id="5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heel(1)">
                                      <p:cBhvr>
                                        <p:cTn id="57" dur="20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 calcmode="lin" valueType="num">
                                      <p:cBhvr additive="base">
                                        <p:cTn id="6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 calcmode="lin" valueType="num">
                                      <p:cBhvr additive="base">
                                        <p:cTn id="6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 calcmode="lin" valueType="num">
                                      <p:cBhvr additive="base">
                                        <p:cTn id="7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 calcmode="lin" valueType="num">
                                      <p:cBhvr additive="base">
                                        <p:cTn id="7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0629" y="1419497"/>
                <a:ext cx="11956868" cy="5329645"/>
              </a:xfrm>
            </p:spPr>
            <p:txBody>
              <a:bodyPr>
                <a:normAutofit fontScale="92500" lnSpcReduction="20000"/>
              </a:bodyPr>
              <a:lstStyle/>
              <a:p>
                <a:pPr marL="0" lvl="0" indent="0">
                  <a:buNone/>
                </a:pPr>
                <a:r>
                  <a:rPr lang="en-US" dirty="0"/>
                  <a:t>6)  An equilateral triangle is described on the diagonal a square, what is the ratio of the area of the triangle to that of the square?</a:t>
                </a:r>
              </a:p>
              <a:p>
                <a:pPr marL="0" indent="0">
                  <a:buNone/>
                </a:pPr>
                <a:r>
                  <a:rPr lang="en-US" dirty="0"/>
                  <a:t>Sol)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:2</m:t>
                    </m:r>
                  </m:oMath>
                </a14:m>
                <a:endParaRPr lang="en-US" dirty="0"/>
              </a:p>
              <a:p>
                <a:pPr marL="0" indent="0">
                  <a:buNone/>
                </a:pPr>
                <a:endParaRPr lang="en-US" dirty="0"/>
              </a:p>
              <a:p>
                <a:pPr marL="0" lvl="0" indent="0">
                  <a:buNone/>
                </a:pPr>
                <a:r>
                  <a:rPr lang="en-US" dirty="0"/>
                  <a:t>7) If the diagonals of a rhombus are 24cm &amp; 10cm, the area &amp; the perimeter of a rhombus are ?</a:t>
                </a:r>
              </a:p>
              <a:p>
                <a:pPr marL="0" indent="0">
                  <a:buNone/>
                </a:pPr>
                <a:r>
                  <a:rPr lang="en-US" dirty="0"/>
                  <a:t>Sol)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1:4</m:t>
                    </m:r>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×24×10 :13×4=120:52</m:t>
                    </m:r>
                  </m:oMath>
                </a14:m>
                <a:endParaRPr lang="en-US" dirty="0"/>
              </a:p>
              <a:p>
                <a:pPr marL="0" indent="0">
                  <a:buNone/>
                </a:pPr>
                <a:endParaRPr lang="en-US" dirty="0"/>
              </a:p>
              <a:p>
                <a:pPr marL="0" lvl="0" indent="0">
                  <a:buNone/>
                </a:pPr>
                <a:r>
                  <a:rPr lang="en-US" dirty="0"/>
                  <a:t>8) An equilateral triangle, a square and a circle have equal perimeters. If T denotes the area of the triangle, S  the area of the square, C the area of the circle?</a:t>
                </a:r>
              </a:p>
              <a:p>
                <a:pPr marL="0" indent="0">
                  <a:buNone/>
                </a:pPr>
                <a:r>
                  <a:rPr lang="en-US" dirty="0"/>
                  <a:t>Sol) Let the perimeter of each be </a:t>
                </a:r>
                <a14:m>
                  <m:oMath xmlns:m="http://schemas.openxmlformats.org/officeDocument/2006/math">
                    <m:r>
                      <a:rPr lang="en-US" i="1">
                        <a:latin typeface="Cambria Math" panose="02040503050406030204" pitchFamily="18" charset="0"/>
                      </a:rPr>
                      <m:t>𝑥</m:t>
                    </m:r>
                  </m:oMath>
                </a14:m>
                <a:endParaRPr lang="en-US" dirty="0"/>
              </a:p>
              <a:p>
                <a:pPr marL="0" indent="0">
                  <a:buNone/>
                </a:pPr>
                <a:r>
                  <a:rPr lang="en-US" dirty="0"/>
                  <a:t>Then side of equilateral triangle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3</m:t>
                        </m:r>
                      </m:den>
                    </m:f>
                  </m:oMath>
                </a14:m>
                <a:endParaRPr lang="en-US" dirty="0"/>
              </a:p>
              <a:p>
                <a:pPr marL="0" indent="0">
                  <a:buNone/>
                </a:pPr>
                <a:r>
                  <a:rPr lang="en-US" dirty="0"/>
                  <a:t>Side of square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4</m:t>
                        </m:r>
                      </m:den>
                    </m:f>
                  </m:oMath>
                </a14:m>
                <a:endParaRPr lang="en-US" dirty="0"/>
              </a:p>
              <a:p>
                <a:pPr marL="0" indent="0">
                  <a:buNone/>
                </a:pPr>
                <a:r>
                  <a:rPr lang="en-US" dirty="0"/>
                  <a:t>Radius of circle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2ᴨ</m:t>
                        </m:r>
                      </m:den>
                    </m:f>
                  </m:oMath>
                </a14:m>
                <a:endParaRPr lang="en-US" dirty="0"/>
              </a:p>
              <a:p>
                <a:pPr marL="0" indent="0">
                  <a:buNone/>
                </a:pPr>
                <a:r>
                  <a:rPr lang="en-US" dirty="0"/>
                  <a:t>There four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𝑋</m:t>
                            </m:r>
                          </m:num>
                          <m:den>
                            <m:r>
                              <a:rPr lang="en-US" i="1">
                                <a:latin typeface="Cambria Math" panose="02040503050406030204" pitchFamily="18" charset="0"/>
                              </a:rPr>
                              <m:t>3</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𝑆</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𝑋</m:t>
                            </m:r>
                          </m:num>
                          <m:den>
                            <m:r>
                              <a:rPr lang="en-US" i="1">
                                <a:latin typeface="Cambria Math" panose="02040503050406030204" pitchFamily="18" charset="0"/>
                              </a:rPr>
                              <m:t>4</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r>
                      <a:rPr lang="en-US" i="1">
                        <a:latin typeface="Cambria Math" panose="02040503050406030204" pitchFamily="18" charset="0"/>
                      </a:rPr>
                      <m:t>𝐶</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ᴨ(</m:t>
                        </m:r>
                        <m:f>
                          <m:fPr>
                            <m:ctrlPr>
                              <a:rPr lang="en-US" i="1">
                                <a:latin typeface="Cambria Math" panose="02040503050406030204" pitchFamily="18" charset="0"/>
                              </a:rPr>
                            </m:ctrlPr>
                          </m:fPr>
                          <m:num>
                            <m:r>
                              <a:rPr lang="en-US" i="1">
                                <a:latin typeface="Cambria Math" panose="02040503050406030204" pitchFamily="18" charset="0"/>
                              </a:rPr>
                              <m:t>𝑋</m:t>
                            </m:r>
                          </m:num>
                          <m:den>
                            <m:r>
                              <a:rPr lang="en-US" i="1">
                                <a:latin typeface="Cambria Math" panose="02040503050406030204" pitchFamily="18" charset="0"/>
                              </a:rPr>
                              <m:t>2ᴨ</m:t>
                            </m:r>
                          </m:den>
                        </m:f>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0629" y="1419497"/>
                <a:ext cx="11956868" cy="5329645"/>
              </a:xfrm>
              <a:blipFill>
                <a:blip r:embed="rId2"/>
                <a:stretch>
                  <a:fillRect l="-510" t="-2403" r="-408"/>
                </a:stretch>
              </a:blipFill>
            </p:spPr>
            <p:txBody>
              <a:bodyPr/>
              <a:lstStyle/>
              <a:p>
                <a:r>
                  <a:rPr lang="en-US">
                    <a:noFill/>
                  </a:rPr>
                  <a:t> </a:t>
                </a:r>
              </a:p>
            </p:txBody>
          </p:sp>
        </mc:Fallback>
      </mc:AlternateContent>
    </p:spTree>
    <p:extLst>
      <p:ext uri="{BB962C8B-B14F-4D97-AF65-F5344CB8AC3E}">
        <p14:creationId xmlns="" xmlns:p14="http://schemas.microsoft.com/office/powerpoint/2010/main" val="3695075961"/>
      </p:ext>
    </p:ext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7" end="7"/>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8" end="8"/>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 calcmode="lin" valueType="num">
                                      <p:cBhvr>
                                        <p:cTn id="60"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9" end="9"/>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 calcmode="lin" valueType="num">
                                      <p:cBhvr>
                                        <p:cTn id="66"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9" dur="1000"/>
                                        <p:tgtEl>
                                          <p:spTgt spid="3">
                                            <p:txEl>
                                              <p:pRg st="10" end="10"/>
                                            </p:txEl>
                                          </p:spTgt>
                                        </p:tgtEl>
                                      </p:cBhvr>
                                    </p:animEffect>
                                  </p:childTnLst>
                                </p:cTn>
                              </p:par>
                              <p:par>
                                <p:cTn id="70" presetID="31" presetClass="entr" presetSubtype="0" fill="hold" nodeType="with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 calcmode="lin" valueType="num">
                                      <p:cBhvr>
                                        <p:cTn id="72"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3"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4"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5"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3211" y="1349830"/>
                <a:ext cx="11974286" cy="5399314"/>
              </a:xfrm>
            </p:spPr>
            <p:txBody>
              <a:bodyPr>
                <a:normAutofit/>
              </a:bodyPr>
              <a:lstStyle/>
              <a:p>
                <a:pPr marL="0" lvl="0" indent="0">
                  <a:buNone/>
                </a:pPr>
                <a:r>
                  <a:rPr lang="en-US" dirty="0"/>
                  <a:t>9) The area of the largest angle that can be inscribed in a semicircle of radius “r”  is?</a:t>
                </a:r>
              </a:p>
              <a:p>
                <a:pPr marL="0" indent="0">
                  <a:buNone/>
                </a:pPr>
                <a:r>
                  <a:rPr lang="en-US" dirty="0"/>
                  <a:t>Sol) </a:t>
                </a:r>
                <a14:m>
                  <m:oMath xmlns:m="http://schemas.openxmlformats.org/officeDocument/2006/math">
                    <m:r>
                      <a:rPr lang="en-US" i="1">
                        <a:latin typeface="Cambria Math" panose="02040503050406030204" pitchFamily="18" charset="0"/>
                      </a:rPr>
                      <m:t>𝐴𝑟𝑒𝑎</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endParaRPr lang="en-US" dirty="0"/>
              </a:p>
              <a:p>
                <a:endParaRPr lang="en-US" dirty="0"/>
              </a:p>
              <a:p>
                <a:pPr marL="0" indent="0">
                  <a:buNone/>
                </a:pPr>
                <a:endParaRPr lang="en-US" dirty="0"/>
              </a:p>
              <a:p>
                <a:pPr marL="0" lvl="0" indent="0">
                  <a:buNone/>
                </a:pPr>
                <a:r>
                  <a:rPr lang="en-US" dirty="0"/>
                  <a:t>10) 3 circles of radius 3.5cm are placed in such a way that each circle touches the other two. Find the area of the portion enclosed by the circles?</a:t>
                </a:r>
              </a:p>
              <a:p>
                <a:pPr marL="0" indent="0">
                  <a:buNone/>
                </a:pPr>
                <a:r>
                  <a:rPr lang="en-US" dirty="0"/>
                  <a:t>Sol) </a:t>
                </a:r>
                <a14:m>
                  <m:oMath xmlns:m="http://schemas.openxmlformats.org/officeDocument/2006/math">
                    <m:r>
                      <a:rPr lang="en-US" i="1">
                        <a:latin typeface="Cambria Math" panose="02040503050406030204" pitchFamily="18" charset="0"/>
                      </a:rPr>
                      <m:t>𝑅𝑒𝑞</m:t>
                    </m:r>
                    <m:r>
                      <a:rPr lang="en-US" i="1">
                        <a:latin typeface="Cambria Math" panose="02040503050406030204" pitchFamily="18" charset="0"/>
                      </a:rPr>
                      <m:t>.</m:t>
                    </m:r>
                    <m:r>
                      <a:rPr lang="en-US" i="1">
                        <a:latin typeface="Cambria Math" panose="02040503050406030204" pitchFamily="18" charset="0"/>
                      </a:rPr>
                      <m:t>𝐴𝑟𝑒𝑎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𝐴𝑟𝑒𝑎</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𝑒𝑞𝑢𝑖𝑙𝑎𝑡𝑒𝑟𝑎𝑙</m:t>
                        </m:r>
                        <m:r>
                          <a:rPr lang="en-US" i="1">
                            <a:latin typeface="Cambria Math" panose="02040503050406030204" pitchFamily="18" charset="0"/>
                          </a:rPr>
                          <m:t> </m:t>
                        </m:r>
                        <m:r>
                          <a:rPr lang="en-US" i="1">
                            <a:latin typeface="Cambria Math" panose="02040503050406030204" pitchFamily="18" charset="0"/>
                          </a:rPr>
                          <m:t>𝑡𝑟𝑖𝑎𝑛𝑔𝑙𝑒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𝑠𝑖𝑑𝑒</m:t>
                        </m:r>
                        <m:r>
                          <a:rPr lang="en-US" i="1">
                            <a:latin typeface="Cambria Math" panose="02040503050406030204" pitchFamily="18" charset="0"/>
                          </a:rPr>
                          <m:t> 7</m:t>
                        </m:r>
                        <m:r>
                          <a:rPr lang="en-US" i="1">
                            <a:latin typeface="Cambria Math" panose="02040503050406030204" pitchFamily="18" charset="0"/>
                          </a:rPr>
                          <m:t>𝑐𝑚</m:t>
                        </m:r>
                      </m:e>
                    </m:d>
                    <m:r>
                      <a:rPr lang="en-US" i="1">
                        <a:latin typeface="Cambria Math" panose="02040503050406030204" pitchFamily="18" charset="0"/>
                      </a:rPr>
                      <m:t>−(3×</m:t>
                    </m:r>
                    <m:r>
                      <a:rPr lang="en-US" i="1">
                        <a:latin typeface="Cambria Math" panose="02040503050406030204" pitchFamily="18" charset="0"/>
                      </a:rPr>
                      <m:t>𝑎𝑟𝑒𝑎</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𝑠𝑒𝑐𝑡𝑜𝑟</m:t>
                    </m:r>
                    <m:r>
                      <a:rPr lang="en-US" i="1">
                        <a:latin typeface="Cambria Math" panose="02040503050406030204" pitchFamily="18" charset="0"/>
                      </a:rPr>
                      <m:t> </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𝛳</m:t>
                    </m:r>
                    <m:r>
                      <a:rPr lang="en-US" i="1">
                        <a:latin typeface="Cambria Math" panose="02040503050406030204" pitchFamily="18" charset="0"/>
                      </a:rPr>
                      <m:t>=60</m:t>
                    </m:r>
                    <m:r>
                      <a:rPr lang="en-US" i="1">
                        <a:latin typeface="Cambria Math" panose="02040503050406030204" pitchFamily="18" charset="0"/>
                      </a:rPr>
                      <m:t>ᶱ</m:t>
                    </m:r>
                    <m:r>
                      <a:rPr lang="en-US" i="1">
                        <a:latin typeface="Cambria Math" panose="02040503050406030204" pitchFamily="18" charset="0"/>
                      </a:rPr>
                      <m:t> &amp; </m:t>
                    </m:r>
                    <m:r>
                      <a:rPr lang="en-US" i="1">
                        <a:latin typeface="Cambria Math" panose="02040503050406030204" pitchFamily="18" charset="0"/>
                      </a:rPr>
                      <m:t>𝑟</m:t>
                    </m:r>
                    <m:r>
                      <a:rPr lang="en-US" i="1">
                        <a:latin typeface="Cambria Math" panose="02040503050406030204" pitchFamily="18" charset="0"/>
                      </a:rPr>
                      <m:t>=3.5</m:t>
                    </m:r>
                    <m:r>
                      <a:rPr lang="en-US" i="1">
                        <a:latin typeface="Cambria Math" panose="02040503050406030204" pitchFamily="18" charset="0"/>
                      </a:rPr>
                      <m:t>𝑐𝑚</m:t>
                    </m:r>
                    <m:r>
                      <a:rPr lang="en-US" i="1">
                        <a:latin typeface="Cambria Math" panose="02040503050406030204" pitchFamily="18" charset="0"/>
                      </a:rPr>
                      <m:t>)]</m:t>
                    </m:r>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7</m:t>
                                  </m:r>
                                </m:e>
                              </m:d>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3.5</m:t>
                                      </m:r>
                                    </m:e>
                                  </m:d>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60</m:t>
                                  </m:r>
                                </m:num>
                                <m:den>
                                  <m:r>
                                    <a:rPr lang="en-US" i="1">
                                      <a:latin typeface="Cambria Math" panose="02040503050406030204" pitchFamily="18" charset="0"/>
                                    </a:rPr>
                                    <m:t>360</m:t>
                                  </m:r>
                                </m:den>
                              </m:f>
                            </m:e>
                          </m:d>
                        </m:e>
                      </m:d>
                    </m:oMath>
                  </m:oMathPara>
                </a14:m>
                <a:endParaRPr lang="en-US" dirty="0"/>
              </a:p>
              <a:p>
                <a:pPr marL="0" indent="0">
                  <a:buNone/>
                </a:pPr>
                <a:r>
                  <a:rPr lang="en-US" dirty="0"/>
                  <a:t>= 1.967 sq.cm.</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211" y="1349830"/>
                <a:ext cx="11974286" cy="5399314"/>
              </a:xfrm>
              <a:blipFill>
                <a:blip r:embed="rId2"/>
                <a:stretch>
                  <a:fillRect l="-662" t="-1354"/>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 xmlns:a14="http://schemas.microsoft.com/office/drawing/2010/main" val="0"/>
              </a:ext>
            </a:extLst>
          </a:blip>
          <a:srcRect/>
          <a:stretch>
            <a:fillRect/>
          </a:stretch>
        </p:blipFill>
        <p:spPr bwMode="auto">
          <a:xfrm>
            <a:off x="5424487" y="1834243"/>
            <a:ext cx="2726736" cy="1475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p:nvPr/>
        </p:nvPicPr>
        <p:blipFill rotWithShape="1">
          <a:blip r:embed="rId4">
            <a:extLst>
              <a:ext uri="{28A0092B-C50C-407E-A947-70E740481C1C}">
                <a14:useLocalDpi xmlns="" xmlns:a14="http://schemas.microsoft.com/office/drawing/2010/main" val="0"/>
              </a:ext>
            </a:extLst>
          </a:blip>
          <a:srcRect/>
          <a:stretch/>
        </p:blipFill>
        <p:spPr bwMode="auto">
          <a:xfrm>
            <a:off x="5891348" y="4786857"/>
            <a:ext cx="2468880" cy="1796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170720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3" presetClass="entr" presetSubtype="16"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plus(in)">
                                      <p:cBhvr>
                                        <p:cTn id="44" dur="2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p:cTn id="5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6" dur="500"/>
                                        <p:tgtEl>
                                          <p:spTgt spid="3">
                                            <p:txEl>
                                              <p:pRg st="7" end="7"/>
                                            </p:txEl>
                                          </p:spTgt>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p:cTn id="5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82879" y="1506584"/>
                <a:ext cx="11834949" cy="5225142"/>
              </a:xfrm>
            </p:spPr>
            <p:txBody>
              <a:bodyPr>
                <a:normAutofit/>
              </a:bodyPr>
              <a:lstStyle/>
              <a:p>
                <a:pPr marL="0" indent="0">
                  <a:buNone/>
                </a:pPr>
                <a:r>
                  <a:rPr lang="en-US" dirty="0"/>
                  <a:t>11) Four circular cardboard pieces, each of radius 7cm are placed in such a way that each piece touches two other pieces. Find the area of the space enclosed by the four pieces?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marL="0" indent="0">
                  <a:buNone/>
                </a:pPr>
                <a:r>
                  <a:rPr lang="en-US" dirty="0"/>
                  <a:t>Sol) </a:t>
                </a:r>
                <a14:m>
                  <m:oMath xmlns:m="http://schemas.openxmlformats.org/officeDocument/2006/math">
                    <m:r>
                      <a:rPr lang="en-US" i="1">
                        <a:latin typeface="Cambria Math" panose="02040503050406030204" pitchFamily="18" charset="0"/>
                      </a:rPr>
                      <m:t>𝑅𝑒𝑞</m:t>
                    </m:r>
                    <m:r>
                      <a:rPr lang="en-US" i="1">
                        <a:latin typeface="Cambria Math" panose="02040503050406030204" pitchFamily="18" charset="0"/>
                      </a:rPr>
                      <m:t> </m:t>
                    </m:r>
                    <m:r>
                      <a:rPr lang="en-US" i="1">
                        <a:latin typeface="Cambria Math" panose="02040503050406030204" pitchFamily="18" charset="0"/>
                      </a:rPr>
                      <m:t>𝐴𝑟𝑒𝑎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14</m:t>
                        </m:r>
                      </m:e>
                      <m:sup>
                        <m:r>
                          <a:rPr lang="en-US" i="1">
                            <a:latin typeface="Cambria Math" panose="02040503050406030204" pitchFamily="18" charset="0"/>
                          </a:rPr>
                          <m:t>2</m:t>
                        </m:r>
                      </m:sup>
                    </m:sSup>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4×</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7</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360</m:t>
                            </m:r>
                          </m:den>
                        </m:f>
                      </m:e>
                    </m:d>
                    <m:r>
                      <a:rPr lang="en-US" i="1">
                        <a:latin typeface="Cambria Math" panose="02040503050406030204" pitchFamily="18" charset="0"/>
                      </a:rPr>
                      <m:t>=42 </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79" y="1506584"/>
                <a:ext cx="11834949" cy="5225142"/>
              </a:xfrm>
              <a:blipFill>
                <a:blip r:embed="rId2"/>
                <a:stretch>
                  <a:fillRect l="-670" t="-1517" r="-1082"/>
                </a:stretch>
              </a:blipFill>
            </p:spPr>
            <p:txBody>
              <a:bodyPr/>
              <a:lstStyle/>
              <a:p>
                <a:r>
                  <a:rPr lang="en-US">
                    <a:noFill/>
                  </a:rPr>
                  <a:t> </a:t>
                </a:r>
              </a:p>
            </p:txBody>
          </p:sp>
        </mc:Fallback>
      </mc:AlternateContent>
      <p:pic>
        <p:nvPicPr>
          <p:cNvPr id="4" name="Picture 3"/>
          <p:cNvPicPr/>
          <p:nvPr/>
        </p:nvPicPr>
        <p:blipFill>
          <a:blip r:embed="rId3">
            <a:extLst>
              <a:ext uri="{28A0092B-C50C-407E-A947-70E740481C1C}">
                <a14:useLocalDpi xmlns="" xmlns:a14="http://schemas.microsoft.com/office/drawing/2010/main" val="0"/>
              </a:ext>
            </a:extLst>
          </a:blip>
          <a:srcRect/>
          <a:stretch>
            <a:fillRect/>
          </a:stretch>
        </p:blipFill>
        <p:spPr bwMode="auto">
          <a:xfrm>
            <a:off x="2232116" y="2609758"/>
            <a:ext cx="2914650" cy="2510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70548351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485699"/>
            <a:ext cx="8610600" cy="1293028"/>
          </a:xfrm>
        </p:spPr>
        <p:txBody>
          <a:bodyPr/>
          <a:lstStyle/>
          <a:p>
            <a:r>
              <a:rPr lang="en-US" b="1" dirty="0"/>
              <a:t>Volume and Surface Area</a:t>
            </a: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35131" y="1715590"/>
                <a:ext cx="11800115" cy="5007428"/>
              </a:xfrm>
            </p:spPr>
            <p:txBody>
              <a:bodyPr>
                <a:normAutofit/>
              </a:bodyPr>
              <a:lstStyle/>
              <a:p>
                <a:pPr marL="0" indent="0">
                  <a:buNone/>
                </a:pPr>
                <a:r>
                  <a:rPr lang="en-US" b="1" dirty="0"/>
                  <a:t>IMPORTANT FORMULAE</a:t>
                </a:r>
              </a:p>
              <a:p>
                <a:pPr marL="0" indent="0">
                  <a:buNone/>
                </a:pPr>
                <a:r>
                  <a:rPr lang="en-US" b="1" dirty="0"/>
                  <a:t>Cuboid:</a:t>
                </a:r>
              </a:p>
              <a:p>
                <a:pPr marL="0" indent="0">
                  <a:buNone/>
                </a:pPr>
                <a:r>
                  <a:rPr lang="en-US" dirty="0"/>
                  <a:t>Let length = l, breadth = b, &amp; height = h units. Then,</a:t>
                </a:r>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h</m:t>
                        </m:r>
                      </m:e>
                    </m:d>
                    <m:r>
                      <a:rPr lang="en-US" i="1">
                        <a:latin typeface="Cambria Math" panose="02040503050406030204" pitchFamily="18" charset="0"/>
                      </a:rPr>
                      <m:t>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r>
                      <a:rPr lang="en-US" i="1">
                        <a:latin typeface="Cambria Math" panose="02040503050406030204" pitchFamily="18" charset="0"/>
                      </a:rPr>
                      <m:t>.</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𝑆𝑢𝑟𝑓𝑎𝑐𝑒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𝑙𝑏</m:t>
                        </m:r>
                        <m:r>
                          <a:rPr lang="en-US" i="1">
                            <a:latin typeface="Cambria Math" panose="02040503050406030204" pitchFamily="18" charset="0"/>
                          </a:rPr>
                          <m:t>+</m:t>
                        </m:r>
                        <m:r>
                          <a:rPr lang="en-US" i="1">
                            <a:latin typeface="Cambria Math" panose="02040503050406030204" pitchFamily="18" charset="0"/>
                          </a:rPr>
                          <m:t>𝑏h</m:t>
                        </m:r>
                        <m:r>
                          <a:rPr lang="en-US" i="1">
                            <a:latin typeface="Cambria Math" panose="02040503050406030204" pitchFamily="18" charset="0"/>
                          </a:rPr>
                          <m:t>+</m:t>
                        </m:r>
                        <m:r>
                          <a:rPr lang="en-US" i="1">
                            <a:latin typeface="Cambria Math" panose="02040503050406030204" pitchFamily="18" charset="0"/>
                          </a:rPr>
                          <m:t>𝑙h</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914400" lvl="1" indent="-457200">
                  <a:buFont typeface="+mj-lt"/>
                  <a:buAutoNum type="arabicPeriod"/>
                </a:pPr>
                <a:r>
                  <a:rPr lang="en-US" dirty="0"/>
                  <a:t>Diagonal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e>
                    </m:rad>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457200" lvl="1" indent="0">
                  <a:buNone/>
                </a:pPr>
                <a:endParaRPr lang="en-US" dirty="0"/>
              </a:p>
              <a:p>
                <a:pPr marL="0" indent="0">
                  <a:buNone/>
                </a:pPr>
                <a:r>
                  <a:rPr lang="en-US" b="1" dirty="0"/>
                  <a:t>Cube:</a:t>
                </a:r>
              </a:p>
              <a:p>
                <a:pPr marL="0" indent="0">
                  <a:buNone/>
                </a:pPr>
                <a:r>
                  <a:rPr lang="en-US" dirty="0"/>
                  <a:t>Let each edge of a cube be of length a. Then,</a:t>
                </a:r>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r>
                      <a:rPr lang="en-US" i="1">
                        <a:latin typeface="Cambria Math" panose="02040503050406030204" pitchFamily="18" charset="0"/>
                      </a:rPr>
                      <m:t>.</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𝑆𝑢𝑟𝑓𝑎𝑐𝑒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914400" lvl="1" indent="-457200">
                  <a:buFont typeface="+mj-lt"/>
                  <a:buAutoNum type="arabicPeriod"/>
                </a:pPr>
                <a:r>
                  <a:rPr lang="en-US" dirty="0"/>
                  <a:t>Diagonal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5131" y="1715590"/>
                <a:ext cx="11800115" cy="5007428"/>
              </a:xfrm>
              <a:blipFill>
                <a:blip r:embed="rId2"/>
                <a:stretch>
                  <a:fillRect l="-672" t="-1338"/>
                </a:stretch>
              </a:blipFill>
            </p:spPr>
            <p:txBody>
              <a:bodyPr/>
              <a:lstStyle/>
              <a:p>
                <a:r>
                  <a:rPr lang="en-US">
                    <a:noFill/>
                  </a:rPr>
                  <a:t> </a:t>
                </a:r>
              </a:p>
            </p:txBody>
          </p:sp>
        </mc:Fallback>
      </mc:AlternateContent>
    </p:spTree>
    <p:extLst>
      <p:ext uri="{BB962C8B-B14F-4D97-AF65-F5344CB8AC3E}">
        <p14:creationId xmlns="" xmlns:p14="http://schemas.microsoft.com/office/powerpoint/2010/main" val="3482288424"/>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 calcmode="lin" valueType="num">
                                      <p:cBhvr>
                                        <p:cTn id="5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5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52" dur="500"/>
                                        <p:tgtEl>
                                          <p:spTgt spid="3">
                                            <p:txEl>
                                              <p:pRg st="2" end="2"/>
                                            </p:txEl>
                                          </p:spTgt>
                                        </p:tgtEl>
                                      </p:cBhvr>
                                    </p:animEffect>
                                  </p:childTnLst>
                                </p:cTn>
                              </p:par>
                              <p:par>
                                <p:cTn id="53" presetID="53" presetClass="entr" presetSubtype="16"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p:cTn id="5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57" dur="500"/>
                                        <p:tgtEl>
                                          <p:spTgt spid="3">
                                            <p:txEl>
                                              <p:pRg st="3" end="3"/>
                                            </p:txEl>
                                          </p:spTgt>
                                        </p:tgtEl>
                                      </p:cBhvr>
                                    </p:animEffect>
                                  </p:childTnLst>
                                </p:cTn>
                              </p:par>
                              <p:par>
                                <p:cTn id="58" presetID="53" presetClass="entr" presetSubtype="16" fill="hold" nodeType="with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 calcmode="lin" valueType="num">
                                      <p:cBhvr>
                                        <p:cTn id="6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62" dur="500"/>
                                        <p:tgtEl>
                                          <p:spTgt spid="3">
                                            <p:txEl>
                                              <p:pRg st="4" end="4"/>
                                            </p:txEl>
                                          </p:spTgt>
                                        </p:tgtEl>
                                      </p:cBhvr>
                                    </p:animEffect>
                                  </p:childTnLst>
                                </p:cTn>
                              </p:par>
                              <p:par>
                                <p:cTn id="63" presetID="53" presetClass="entr" presetSubtype="16"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p:cTn id="6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67" dur="500"/>
                                        <p:tgtEl>
                                          <p:spTgt spid="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 calcmode="lin" valueType="num">
                                      <p:cBhvr>
                                        <p:cTn id="7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80" dur="1000"/>
                                        <p:tgtEl>
                                          <p:spTgt spid="3">
                                            <p:txEl>
                                              <p:pRg st="8" end="8"/>
                                            </p:txEl>
                                          </p:spTgt>
                                        </p:tgtEl>
                                      </p:cBhvr>
                                    </p:animEffect>
                                  </p:childTnLst>
                                </p:cTn>
                              </p:par>
                              <p:par>
                                <p:cTn id="81" presetID="31" presetClass="entr" presetSubtype="0" fill="hold" nodeType="with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anim calcmode="lin" valueType="num">
                                      <p:cBhvr>
                                        <p:cTn id="8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6" dur="1000"/>
                                        <p:tgtEl>
                                          <p:spTgt spid="3">
                                            <p:txEl>
                                              <p:pRg st="9" end="9"/>
                                            </p:txEl>
                                          </p:spTgt>
                                        </p:tgtEl>
                                      </p:cBhvr>
                                    </p:animEffect>
                                  </p:childTnLst>
                                </p:cTn>
                              </p:par>
                              <p:par>
                                <p:cTn id="87" presetID="31" presetClass="entr" presetSubtype="0" fill="hold" nodeType="with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anim calcmode="lin" valueType="num">
                                      <p:cBhvr>
                                        <p:cTn id="8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9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2" dur="1000"/>
                                        <p:tgtEl>
                                          <p:spTgt spid="3">
                                            <p:txEl>
                                              <p:pRg st="10" end="10"/>
                                            </p:txEl>
                                          </p:spTgt>
                                        </p:tgtEl>
                                      </p:cBhvr>
                                    </p:animEffect>
                                  </p:childTnLst>
                                </p:cTn>
                              </p:par>
                              <p:par>
                                <p:cTn id="93" presetID="31" presetClass="entr" presetSubtype="0" fill="hold"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 calcmode="lin" valueType="num">
                                      <p:cBhvr>
                                        <p:cTn id="9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9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98"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9" y="224441"/>
            <a:ext cx="8610600" cy="1293028"/>
          </a:xfrm>
        </p:spPr>
        <p:txBody>
          <a:bodyPr/>
          <a:lstStyle/>
          <a:p>
            <a:r>
              <a:rPr lang="en-US" b="1" dirty="0"/>
              <a:t>Area</a:t>
            </a: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0" y="1354183"/>
                <a:ext cx="11948159" cy="5503817"/>
              </a:xfrm>
            </p:spPr>
            <p:txBody>
              <a:bodyPr>
                <a:normAutofit/>
              </a:bodyPr>
              <a:lstStyle/>
              <a:p>
                <a:pPr marL="0" indent="0">
                  <a:buNone/>
                </a:pPr>
                <a:r>
                  <a:rPr lang="en-US" b="1" dirty="0"/>
                  <a:t>FUNDAMENTAL CONCEPTS</a:t>
                </a:r>
              </a:p>
              <a:p>
                <a:pPr marL="0" indent="0">
                  <a:buNone/>
                </a:pPr>
                <a:endParaRPr lang="en-US" b="1" dirty="0"/>
              </a:p>
              <a:p>
                <a:pPr marL="0" indent="0">
                  <a:buNone/>
                </a:pPr>
                <a:r>
                  <a:rPr lang="en-US" dirty="0"/>
                  <a:t>Results on Triangles:</a:t>
                </a:r>
              </a:p>
              <a:p>
                <a:pPr marL="914400" lvl="1" indent="-457200">
                  <a:buFont typeface="+mj-lt"/>
                  <a:buAutoNum type="arabicPeriod"/>
                </a:pPr>
                <a:r>
                  <a:rPr lang="en-US" dirty="0"/>
                  <a:t>Sum of the angles of a triangle is 180*.</a:t>
                </a:r>
              </a:p>
              <a:p>
                <a:pPr marL="914400" lvl="1" indent="-457200">
                  <a:buFont typeface="+mj-lt"/>
                  <a:buAutoNum type="arabicPeriod"/>
                </a:pPr>
                <a:r>
                  <a:rPr lang="en-US" dirty="0"/>
                  <a:t>The sum of any two sides of a triangle is greater than the third side.</a:t>
                </a:r>
              </a:p>
              <a:p>
                <a:pPr marL="914400" lvl="1" indent="-457200">
                  <a:buFont typeface="+mj-lt"/>
                  <a:buAutoNum type="arabicPeriod"/>
                </a:pPr>
                <a:r>
                  <a:rPr lang="en-US" dirty="0"/>
                  <a:t>Pythagoras Theorem: In a right angled triangle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𝐻𝑦𝑝𝑜𝑡𝑒𝑛𝑢𝑠𝑒</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𝐵𝑎𝑠𝑒</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𝐻𝑒𝑖𝑔h𝑡</m:t>
                        </m:r>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marL="914400" lvl="1" indent="-457200">
                  <a:buFont typeface="+mj-lt"/>
                  <a:buAutoNum type="arabicPeriod"/>
                </a:pPr>
                <a:r>
                  <a:rPr lang="en-US" dirty="0"/>
                  <a:t>The line joining the midpoint of a side of a triangle to the opposite vertex is called the median.</a:t>
                </a:r>
              </a:p>
              <a:p>
                <a:pPr marL="914400" lvl="1" indent="-457200">
                  <a:buFont typeface="+mj-lt"/>
                  <a:buAutoNum type="arabicPeriod"/>
                </a:pPr>
                <a:r>
                  <a:rPr lang="en-US" dirty="0"/>
                  <a:t>The point where the three medians of a triangle meet, is called centroid. The centroid divides each of the medians in the ratio 2:1.</a:t>
                </a:r>
              </a:p>
              <a:p>
                <a:pPr marL="914400" lvl="1" indent="-457200">
                  <a:buFont typeface="+mj-lt"/>
                  <a:buAutoNum type="arabicPeriod"/>
                </a:pPr>
                <a:r>
                  <a:rPr lang="en-US" dirty="0"/>
                  <a:t>In an isosceles triangle, the altitude from the vertex bisects the base.</a:t>
                </a:r>
              </a:p>
              <a:p>
                <a:pPr marL="914400" lvl="1" indent="-457200">
                  <a:buFont typeface="+mj-lt"/>
                  <a:buAutoNum type="arabicPeriod"/>
                </a:pPr>
                <a:r>
                  <a:rPr lang="en-US" dirty="0"/>
                  <a:t>The median of a triangle divides it into 2 triangles of the same area.</a:t>
                </a:r>
              </a:p>
              <a:p>
                <a:pPr marL="914400" lvl="1" indent="-457200">
                  <a:buFont typeface="+mj-lt"/>
                  <a:buAutoNum type="arabicPeriod"/>
                </a:pPr>
                <a:r>
                  <a:rPr lang="en-US" dirty="0"/>
                  <a:t>The area of the triangle formed by joining the mid-points of the sides of a given triangle is one-fourth of the area of the given triangle.</a:t>
                </a:r>
              </a:p>
              <a:p>
                <a:pPr marL="914400" lvl="1" indent="-457200">
                  <a:buFont typeface="+mj-lt"/>
                  <a:buAutoNum type="arabicPeriod"/>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1354183"/>
                <a:ext cx="11948159" cy="5503817"/>
              </a:xfrm>
              <a:blipFill>
                <a:blip r:embed="rId2"/>
                <a:stretch>
                  <a:fillRect l="-663" t="-1329"/>
                </a:stretch>
              </a:blipFill>
            </p:spPr>
            <p:txBody>
              <a:bodyPr/>
              <a:lstStyle/>
              <a:p>
                <a:r>
                  <a:rPr lang="en-US">
                    <a:noFill/>
                  </a:rPr>
                  <a:t> </a:t>
                </a:r>
              </a:p>
            </p:txBody>
          </p:sp>
        </mc:Fallback>
      </mc:AlternateContent>
    </p:spTree>
    <p:extLst>
      <p:ext uri="{BB962C8B-B14F-4D97-AF65-F5344CB8AC3E}">
        <p14:creationId xmlns="" xmlns:p14="http://schemas.microsoft.com/office/powerpoint/2010/main" val="34416344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p:cTn id="5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9" end="9"/>
                                            </p:txEl>
                                          </p:spTgt>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p:cTn id="55"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7086" y="1445623"/>
                <a:ext cx="11948160" cy="5251267"/>
              </a:xfrm>
            </p:spPr>
            <p:txBody>
              <a:bodyPr>
                <a:normAutofit/>
              </a:bodyPr>
              <a:lstStyle/>
              <a:p>
                <a:pPr marL="0" indent="0">
                  <a:buNone/>
                </a:pPr>
                <a:r>
                  <a:rPr lang="en-US" b="1" dirty="0"/>
                  <a:t>Cylinder:</a:t>
                </a:r>
              </a:p>
              <a:p>
                <a:pPr marL="0" indent="0">
                  <a:buNone/>
                </a:pPr>
                <a:r>
                  <a:rPr lang="en-US" dirty="0"/>
                  <a:t>Let radius of base = r and Height (or length) = h. Then,</a:t>
                </a:r>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h</m:t>
                        </m:r>
                      </m:e>
                    </m:d>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r>
                  <a:rPr lang="en-US" dirty="0"/>
                  <a:t>Curved surface area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2ᴨ</m:t>
                        </m:r>
                        <m:r>
                          <a:rPr lang="en-US" i="1">
                            <a:latin typeface="Cambria Math" panose="02040503050406030204" pitchFamily="18" charset="0"/>
                          </a:rPr>
                          <m:t>𝑟h</m:t>
                        </m:r>
                      </m:e>
                    </m:d>
                    <m:r>
                      <a:rPr lang="en-US" i="1">
                        <a:latin typeface="Cambria Math" panose="02040503050406030204" pitchFamily="18" charset="0"/>
                      </a:rPr>
                      <m:t> </m:t>
                    </m:r>
                    <m:r>
                      <a:rPr lang="en-US" i="1">
                        <a:latin typeface="Cambria Math" panose="02040503050406030204" pitchFamily="18" charset="0"/>
                      </a:rPr>
                      <m:t>𝑠𝑞</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r>
                  <a:rPr lang="en-US" dirty="0"/>
                  <a:t>Total surface area = (</a:t>
                </a:r>
                <a14:m>
                  <m:oMath xmlns:m="http://schemas.openxmlformats.org/officeDocument/2006/math">
                    <m:r>
                      <a:rPr lang="en-US" i="1">
                        <a:latin typeface="Cambria Math" panose="02040503050406030204" pitchFamily="18" charset="0"/>
                      </a:rPr>
                      <m:t>2ᴨ</m:t>
                    </m:r>
                    <m:r>
                      <a:rPr lang="en-US" i="1">
                        <a:latin typeface="Cambria Math" panose="02040503050406030204" pitchFamily="18" charset="0"/>
                      </a:rPr>
                      <m:t>𝑟h</m:t>
                    </m:r>
                    <m:r>
                      <a:rPr lang="en-US" i="1">
                        <a:latin typeface="Cambria Math" panose="02040503050406030204" pitchFamily="18" charset="0"/>
                      </a:rPr>
                      <m:t>+2ᴨ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en-US" dirty="0"/>
                  <a:t>) sq. units = </a:t>
                </a:r>
                <a14:m>
                  <m:oMath xmlns:m="http://schemas.openxmlformats.org/officeDocument/2006/math">
                    <m:r>
                      <a:rPr lang="en-US" i="1">
                        <a:latin typeface="Cambria Math" panose="02040503050406030204" pitchFamily="18" charset="0"/>
                      </a:rPr>
                      <m:t>2ᴨ</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457200" lvl="1" indent="0">
                  <a:buNone/>
                </a:pPr>
                <a:endParaRPr lang="en-US" dirty="0"/>
              </a:p>
              <a:p>
                <a:pPr marL="0" indent="0">
                  <a:buNone/>
                </a:pPr>
                <a:r>
                  <a:rPr lang="en-US" b="1" dirty="0"/>
                  <a:t>Cone:</a:t>
                </a:r>
              </a:p>
              <a:p>
                <a:pPr marL="0" indent="0">
                  <a:buNone/>
                </a:pPr>
                <a:r>
                  <a:rPr lang="en-US" dirty="0"/>
                  <a:t>Let radius of base = r &amp; Height = h. Then,</a:t>
                </a:r>
              </a:p>
              <a:p>
                <a:pPr marL="914400" lvl="1" indent="-457200">
                  <a:buFont typeface="+mj-lt"/>
                  <a:buAutoNum type="arabicPeriod"/>
                </a:pPr>
                <a:r>
                  <a:rPr lang="en-US" dirty="0"/>
                  <a:t>Slant height, l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rad>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𝐶𝑢𝑟𝑣𝑒𝑑</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r>
                          <a:rPr lang="en-US" i="1">
                            <a:latin typeface="Cambria Math" panose="02040503050406030204" pitchFamily="18" charset="0"/>
                          </a:rPr>
                          <m:t>𝑟𝑙</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r>
                          <a:rPr lang="en-US" i="1">
                            <a:latin typeface="Cambria Math" panose="02040503050406030204" pitchFamily="18" charset="0"/>
                          </a:rPr>
                          <m:t>𝑟𝑙</m:t>
                        </m:r>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7086" y="1445623"/>
                <a:ext cx="11948160" cy="5251267"/>
              </a:xfrm>
              <a:blipFill>
                <a:blip r:embed="rId2"/>
                <a:stretch>
                  <a:fillRect l="-663" t="-1392"/>
                </a:stretch>
              </a:blipFill>
            </p:spPr>
            <p:txBody>
              <a:bodyPr/>
              <a:lstStyle/>
              <a:p>
                <a:r>
                  <a:rPr lang="en-US">
                    <a:noFill/>
                  </a:rPr>
                  <a:t> </a:t>
                </a:r>
              </a:p>
            </p:txBody>
          </p:sp>
        </mc:Fallback>
      </mc:AlternateContent>
    </p:spTree>
    <p:extLst>
      <p:ext uri="{BB962C8B-B14F-4D97-AF65-F5344CB8AC3E}">
        <p14:creationId xmlns="" xmlns:p14="http://schemas.microsoft.com/office/powerpoint/2010/main" val="383886779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wheel(1)">
                                      <p:cBhvr>
                                        <p:cTn id="46" dur="2000"/>
                                        <p:tgtEl>
                                          <p:spTgt spid="3">
                                            <p:txEl>
                                              <p:pRg st="7" end="7"/>
                                            </p:txEl>
                                          </p:spTgt>
                                        </p:tgtEl>
                                      </p:cBhvr>
                                    </p:animEffect>
                                  </p:childTnLst>
                                </p:cTn>
                              </p:par>
                              <p:par>
                                <p:cTn id="47" presetID="21" presetClass="entr" presetSubtype="1"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heel(1)">
                                      <p:cBhvr>
                                        <p:cTn id="49" dur="2000"/>
                                        <p:tgtEl>
                                          <p:spTgt spid="3">
                                            <p:txEl>
                                              <p:pRg st="8" end="8"/>
                                            </p:txEl>
                                          </p:spTgt>
                                        </p:tgtEl>
                                      </p:cBhvr>
                                    </p:animEffect>
                                  </p:childTnLst>
                                </p:cTn>
                              </p:par>
                              <p:par>
                                <p:cTn id="50" presetID="21" presetClass="entr" presetSubtype="1"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heel(1)">
                                      <p:cBhvr>
                                        <p:cTn id="52" dur="2000"/>
                                        <p:tgtEl>
                                          <p:spTgt spid="3">
                                            <p:txEl>
                                              <p:pRg st="9" end="9"/>
                                            </p:txEl>
                                          </p:spTgt>
                                        </p:tgtEl>
                                      </p:cBhvr>
                                    </p:animEffect>
                                  </p:childTnLst>
                                </p:cTn>
                              </p:par>
                              <p:par>
                                <p:cTn id="53" presetID="21" presetClass="entr" presetSubtype="1"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heel(1)">
                                      <p:cBhvr>
                                        <p:cTn id="55" dur="2000"/>
                                        <p:tgtEl>
                                          <p:spTgt spid="3">
                                            <p:txEl>
                                              <p:pRg st="10" end="10"/>
                                            </p:txEl>
                                          </p:spTgt>
                                        </p:tgtEl>
                                      </p:cBhvr>
                                    </p:animEffect>
                                  </p:childTnLst>
                                </p:cTn>
                              </p:par>
                              <p:par>
                                <p:cTn id="56" presetID="21" presetClass="entr" presetSubtype="1"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heel(1)">
                                      <p:cBhvr>
                                        <p:cTn id="58"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21919" y="1123405"/>
                <a:ext cx="11904617" cy="5355771"/>
              </a:xfrm>
            </p:spPr>
            <p:txBody>
              <a:bodyPr>
                <a:normAutofit/>
              </a:bodyPr>
              <a:lstStyle/>
              <a:p>
                <a:pPr marL="0" indent="0">
                  <a:buNone/>
                </a:pPr>
                <a:endParaRPr lang="en-US" b="1" dirty="0"/>
              </a:p>
              <a:p>
                <a:pPr marL="0" indent="0">
                  <a:buNone/>
                </a:pPr>
                <a:r>
                  <a:rPr lang="en-US" b="1" dirty="0"/>
                  <a:t>Sphere:</a:t>
                </a:r>
              </a:p>
              <a:p>
                <a:pPr marL="0" indent="0">
                  <a:buNone/>
                </a:pPr>
                <a:r>
                  <a:rPr lang="en-US" dirty="0"/>
                  <a:t>Let the radius of the sphere be r. Then,</a:t>
                </a:r>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3</m:t>
                        </m:r>
                      </m:sup>
                    </m:sSup>
                    <m:r>
                      <a:rPr lang="en-US" i="1">
                        <a:latin typeface="Cambria Math" panose="02040503050406030204" pitchFamily="18" charset="0"/>
                      </a:rPr>
                      <m:t>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𝑆𝑢𝑟𝑓𝑎𝑐𝑒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=4ᴨ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𝑠𝑞</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0" lvl="0" indent="0">
                  <a:buNone/>
                </a:pPr>
                <a:endParaRPr lang="en-US" dirty="0"/>
              </a:p>
              <a:p>
                <a:pPr marL="0" lvl="0" indent="0">
                  <a:buNone/>
                </a:pPr>
                <a:endParaRPr lang="en-US" dirty="0"/>
              </a:p>
              <a:p>
                <a:pPr marL="0" indent="0">
                  <a:buNone/>
                </a:pPr>
                <a:r>
                  <a:rPr lang="en-US" b="1" dirty="0"/>
                  <a:t>Hemisphere:</a:t>
                </a:r>
              </a:p>
              <a:p>
                <a:pPr marL="0" indent="0">
                  <a:buNone/>
                </a:pPr>
                <a:r>
                  <a:rPr lang="en-US" dirty="0"/>
                  <a:t>Le the radius of a hemisphere be r. Then,</a:t>
                </a:r>
              </a:p>
              <a:p>
                <a:pPr marL="914400" lvl="1" indent="-457200">
                  <a:buFont typeface="+mj-lt"/>
                  <a:buAutoNum type="arabicPeriod"/>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3</m:t>
                        </m:r>
                      </m:sup>
                    </m:sSup>
                    <m:r>
                      <a:rPr lang="en-US" i="1">
                        <a:latin typeface="Cambria Math" panose="02040503050406030204" pitchFamily="18" charset="0"/>
                      </a:rPr>
                      <m:t>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𝐶𝑢𝑟𝑣𝑒𝑑</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914400" lvl="1" indent="-457200">
                  <a:buFont typeface="+mj-lt"/>
                  <a:buAutoNum type="arabicPeriod"/>
                </a:pPr>
                <a14:m>
                  <m:oMath xmlns:m="http://schemas.openxmlformats.org/officeDocument/2006/math">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𝑢𝑛𝑖𝑡𝑠</m:t>
                    </m:r>
                  </m:oMath>
                </a14:m>
                <a:endParaRPr lang="en-US" dirty="0"/>
              </a:p>
              <a:p>
                <a:pPr marL="914400" lvl="1" indent="-457200">
                  <a:buFont typeface="+mj-lt"/>
                  <a:buAutoNum type="arabicPeriod"/>
                </a:pPr>
                <a:r>
                  <a:rPr lang="en-US" dirty="0"/>
                  <a:t>Remember: 1 liter = 1000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3</m:t>
                        </m:r>
                      </m:sup>
                    </m:sSup>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19" y="1123405"/>
                <a:ext cx="11904617" cy="5355771"/>
              </a:xfrm>
              <a:blipFill>
                <a:blip r:embed="rId2"/>
                <a:stretch>
                  <a:fillRect l="-666"/>
                </a:stretch>
              </a:blipFill>
            </p:spPr>
            <p:txBody>
              <a:bodyPr/>
              <a:lstStyle/>
              <a:p>
                <a:r>
                  <a:rPr lang="en-US">
                    <a:noFill/>
                  </a:rPr>
                  <a:t> </a:t>
                </a:r>
              </a:p>
            </p:txBody>
          </p:sp>
        </mc:Fallback>
      </mc:AlternateContent>
    </p:spTree>
    <p:extLst>
      <p:ext uri="{BB962C8B-B14F-4D97-AF65-F5344CB8AC3E}">
        <p14:creationId xmlns="" xmlns:p14="http://schemas.microsoft.com/office/powerpoint/2010/main" val="222438481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6"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7" dur="1000"/>
                                        <p:tgtEl>
                                          <p:spTgt spid="3">
                                            <p:txEl>
                                              <p:pRg st="2" end="2"/>
                                            </p:txEl>
                                          </p:spTgt>
                                        </p:tgtEl>
                                      </p:cBhvr>
                                    </p:animEffect>
                                  </p:childTnLst>
                                </p:cTn>
                              </p:par>
                              <p:par>
                                <p:cTn id="28" presetID="55"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p:cTn id="30"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31"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2" dur="1000"/>
                                        <p:tgtEl>
                                          <p:spTgt spid="3">
                                            <p:txEl>
                                              <p:pRg st="3" end="3"/>
                                            </p:txEl>
                                          </p:spTgt>
                                        </p:tgtEl>
                                      </p:cBhvr>
                                    </p:animEffect>
                                  </p:childTnLst>
                                </p:cTn>
                              </p:par>
                              <p:par>
                                <p:cTn id="33" presetID="55"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80">
                                          <p:stCondLst>
                                            <p:cond delay="0"/>
                                          </p:stCondLst>
                                        </p:cTn>
                                        <p:tgtEl>
                                          <p:spTgt spid="3">
                                            <p:txEl>
                                              <p:pRg st="7" end="7"/>
                                            </p:txEl>
                                          </p:spTgt>
                                        </p:tgtEl>
                                      </p:cBhvr>
                                    </p:animEffect>
                                    <p:anim calcmode="lin" valueType="num">
                                      <p:cBhvr>
                                        <p:cTn id="43"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3">
                                            <p:txEl>
                                              <p:pRg st="7" end="7"/>
                                            </p:txEl>
                                          </p:spTgt>
                                        </p:tgtEl>
                                      </p:cBhvr>
                                      <p:to x="100000" y="60000"/>
                                    </p:animScale>
                                    <p:animScale>
                                      <p:cBhvr>
                                        <p:cTn id="49" dur="166" decel="50000">
                                          <p:stCondLst>
                                            <p:cond delay="676"/>
                                          </p:stCondLst>
                                        </p:cTn>
                                        <p:tgtEl>
                                          <p:spTgt spid="3">
                                            <p:txEl>
                                              <p:pRg st="7" end="7"/>
                                            </p:txEl>
                                          </p:spTgt>
                                        </p:tgtEl>
                                      </p:cBhvr>
                                      <p:to x="100000" y="100000"/>
                                    </p:animScale>
                                    <p:animScale>
                                      <p:cBhvr>
                                        <p:cTn id="50" dur="26">
                                          <p:stCondLst>
                                            <p:cond delay="1312"/>
                                          </p:stCondLst>
                                        </p:cTn>
                                        <p:tgtEl>
                                          <p:spTgt spid="3">
                                            <p:txEl>
                                              <p:pRg st="7" end="7"/>
                                            </p:txEl>
                                          </p:spTgt>
                                        </p:tgtEl>
                                      </p:cBhvr>
                                      <p:to x="100000" y="80000"/>
                                    </p:animScale>
                                    <p:animScale>
                                      <p:cBhvr>
                                        <p:cTn id="51" dur="166" decel="50000">
                                          <p:stCondLst>
                                            <p:cond delay="1338"/>
                                          </p:stCondLst>
                                        </p:cTn>
                                        <p:tgtEl>
                                          <p:spTgt spid="3">
                                            <p:txEl>
                                              <p:pRg st="7" end="7"/>
                                            </p:txEl>
                                          </p:spTgt>
                                        </p:tgtEl>
                                      </p:cBhvr>
                                      <p:to x="100000" y="100000"/>
                                    </p:animScale>
                                    <p:animScale>
                                      <p:cBhvr>
                                        <p:cTn id="52" dur="26">
                                          <p:stCondLst>
                                            <p:cond delay="1642"/>
                                          </p:stCondLst>
                                        </p:cTn>
                                        <p:tgtEl>
                                          <p:spTgt spid="3">
                                            <p:txEl>
                                              <p:pRg st="7" end="7"/>
                                            </p:txEl>
                                          </p:spTgt>
                                        </p:tgtEl>
                                      </p:cBhvr>
                                      <p:to x="100000" y="90000"/>
                                    </p:animScale>
                                    <p:animScale>
                                      <p:cBhvr>
                                        <p:cTn id="53" dur="166" decel="50000">
                                          <p:stCondLst>
                                            <p:cond delay="1668"/>
                                          </p:stCondLst>
                                        </p:cTn>
                                        <p:tgtEl>
                                          <p:spTgt spid="3">
                                            <p:txEl>
                                              <p:pRg st="7" end="7"/>
                                            </p:txEl>
                                          </p:spTgt>
                                        </p:tgtEl>
                                      </p:cBhvr>
                                      <p:to x="100000" y="100000"/>
                                    </p:animScale>
                                    <p:animScale>
                                      <p:cBhvr>
                                        <p:cTn id="54" dur="26">
                                          <p:stCondLst>
                                            <p:cond delay="1808"/>
                                          </p:stCondLst>
                                        </p:cTn>
                                        <p:tgtEl>
                                          <p:spTgt spid="3">
                                            <p:txEl>
                                              <p:pRg st="7" end="7"/>
                                            </p:txEl>
                                          </p:spTgt>
                                        </p:tgtEl>
                                      </p:cBhvr>
                                      <p:to x="100000" y="95000"/>
                                    </p:animScale>
                                    <p:animScale>
                                      <p:cBhvr>
                                        <p:cTn id="55" dur="166" decel="50000">
                                          <p:stCondLst>
                                            <p:cond delay="1834"/>
                                          </p:stCondLst>
                                        </p:cTn>
                                        <p:tgtEl>
                                          <p:spTgt spid="3">
                                            <p:txEl>
                                              <p:pRg st="7" end="7"/>
                                            </p:txEl>
                                          </p:spTgt>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p:cTn id="60"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8" end="8"/>
                                            </p:txEl>
                                          </p:spTgt>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 calcmode="lin" valueType="num">
                                      <p:cBhvr>
                                        <p:cTn id="6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5" dur="500" fill="hold"/>
                                        <p:tgtEl>
                                          <p:spTgt spid="3">
                                            <p:txEl>
                                              <p:pRg st="9" end="9"/>
                                            </p:txEl>
                                          </p:spTgt>
                                        </p:tgtEl>
                                        <p:attrNameLst>
                                          <p:attrName>ppt_h</p:attrName>
                                        </p:attrNameLst>
                                      </p:cBhvr>
                                      <p:tavLst>
                                        <p:tav tm="0">
                                          <p:val>
                                            <p:fltVal val="0"/>
                                          </p:val>
                                        </p:tav>
                                        <p:tav tm="100000">
                                          <p:val>
                                            <p:strVal val="#ppt_h"/>
                                          </p:val>
                                        </p:tav>
                                      </p:tavLst>
                                    </p:anim>
                                  </p:childTnLst>
                                </p:cTn>
                              </p:par>
                              <p:par>
                                <p:cTn id="66" presetID="23" presetClass="entr" presetSubtype="16" fill="hold" nodeType="with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p:cTn id="6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0" end="10"/>
                                            </p:txEl>
                                          </p:spTgt>
                                        </p:tgtEl>
                                        <p:attrNameLst>
                                          <p:attrName>ppt_h</p:attrName>
                                        </p:attrNameLst>
                                      </p:cBhvr>
                                      <p:tavLst>
                                        <p:tav tm="0">
                                          <p:val>
                                            <p:fltVal val="0"/>
                                          </p:val>
                                        </p:tav>
                                        <p:tav tm="100000">
                                          <p:val>
                                            <p:strVal val="#ppt_h"/>
                                          </p:val>
                                        </p:tav>
                                      </p:tavLst>
                                    </p:anim>
                                  </p:childTnLst>
                                </p:cTn>
                              </p:par>
                              <p:par>
                                <p:cTn id="70" presetID="23" presetClass="entr" presetSubtype="16" fill="hold" nodeType="withEffect">
                                  <p:stCondLst>
                                    <p:cond delay="0"/>
                                  </p:stCondLst>
                                  <p:childTnLst>
                                    <p:set>
                                      <p:cBhvr>
                                        <p:cTn id="71" dur="1" fill="hold">
                                          <p:stCondLst>
                                            <p:cond delay="0"/>
                                          </p:stCondLst>
                                        </p:cTn>
                                        <p:tgtEl>
                                          <p:spTgt spid="3">
                                            <p:txEl>
                                              <p:pRg st="11" end="11"/>
                                            </p:txEl>
                                          </p:spTgt>
                                        </p:tgtEl>
                                        <p:attrNameLst>
                                          <p:attrName>style.visibility</p:attrName>
                                        </p:attrNameLst>
                                      </p:cBhvr>
                                      <p:to>
                                        <p:strVal val="visible"/>
                                      </p:to>
                                    </p:set>
                                    <p:anim calcmode="lin" valueType="num">
                                      <p:cBhvr>
                                        <p:cTn id="72"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3" dur="500" fill="hold"/>
                                        <p:tgtEl>
                                          <p:spTgt spid="3">
                                            <p:txEl>
                                              <p:pRg st="11" end="11"/>
                                            </p:txEl>
                                          </p:spTgt>
                                        </p:tgtEl>
                                        <p:attrNameLst>
                                          <p:attrName>ppt_h</p:attrName>
                                        </p:attrNameLst>
                                      </p:cBhvr>
                                      <p:tavLst>
                                        <p:tav tm="0">
                                          <p:val>
                                            <p:fltVal val="0"/>
                                          </p:val>
                                        </p:tav>
                                        <p:tav tm="100000">
                                          <p:val>
                                            <p:strVal val="#ppt_h"/>
                                          </p:val>
                                        </p:tav>
                                      </p:tavLst>
                                    </p:anim>
                                  </p:childTnLst>
                                </p:cTn>
                              </p:par>
                              <p:par>
                                <p:cTn id="74" presetID="23" presetClass="entr" presetSubtype="16" fill="hold" nodeType="with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 calcmode="lin" valueType="num">
                                      <p:cBhvr>
                                        <p:cTn id="76"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7" dur="500" fill="hold"/>
                                        <p:tgtEl>
                                          <p:spTgt spid="3">
                                            <p:txEl>
                                              <p:pRg st="12" end="1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72487"/>
            <a:ext cx="8610600" cy="1293028"/>
          </a:xfrm>
        </p:spPr>
        <p:txBody>
          <a:bodyPr/>
          <a:lstStyle/>
          <a:p>
            <a:r>
              <a:rPr lang="en-US" b="1" dirty="0"/>
              <a:t>PROBLEMS</a:t>
            </a: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3211" y="1471750"/>
                <a:ext cx="12017829" cy="5294810"/>
              </a:xfrm>
            </p:spPr>
            <p:txBody>
              <a:bodyPr/>
              <a:lstStyle/>
              <a:p>
                <a:pPr marL="0" lvl="0" indent="0">
                  <a:buNone/>
                </a:pPr>
                <a:r>
                  <a:rPr lang="en-US" dirty="0"/>
                  <a:t>1) Find the volume and surface area of a cuboid 16m long, 14m broad and 7m high?</a:t>
                </a:r>
              </a:p>
              <a:p>
                <a:pPr marL="0" indent="0">
                  <a:buNone/>
                </a:pPr>
                <a:r>
                  <a:rPr lang="en-US" dirty="0"/>
                  <a:t>Sol) Volume = (16 × 14 × 7) cubic meter= 1568 cubic meters.</a:t>
                </a:r>
              </a:p>
              <a:p>
                <a:pPr marL="0" indent="0">
                  <a:buNone/>
                </a:pPr>
                <a:r>
                  <a:rPr lang="en-US" dirty="0"/>
                  <a:t>Surface area = [2(16×14+14×7+16×7)] sq.cm </a:t>
                </a:r>
              </a:p>
              <a:p>
                <a:pPr marL="0" indent="0">
                  <a:buNone/>
                </a:pPr>
                <a:r>
                  <a:rPr lang="en-US" dirty="0"/>
                  <a:t>= (2×434) sq.cm </a:t>
                </a:r>
              </a:p>
              <a:p>
                <a:pPr marL="0" indent="0">
                  <a:buNone/>
                </a:pPr>
                <a:r>
                  <a:rPr lang="en-US" dirty="0"/>
                  <a:t>= 868 sq.cm.</a:t>
                </a:r>
              </a:p>
              <a:p>
                <a:pPr marL="0" lvl="0" indent="0">
                  <a:buNone/>
                </a:pPr>
                <a:endParaRPr lang="en-US" dirty="0"/>
              </a:p>
              <a:p>
                <a:pPr marL="0" lvl="0" indent="0">
                  <a:buNone/>
                </a:pPr>
                <a:r>
                  <a:rPr lang="en-US" dirty="0"/>
                  <a:t>2) Find the length of the longest pole that can be placed in a room 12m long, 3m broad and 9m high? </a:t>
                </a:r>
              </a:p>
              <a:p>
                <a:pPr marL="0" indent="0">
                  <a:buNone/>
                </a:pPr>
                <a:r>
                  <a:rPr lang="en-US" dirty="0"/>
                  <a:t>Sol) length of longest pole = Length of the diagonal of the room</a:t>
                </a:r>
              </a:p>
              <a:p>
                <a:pPr marL="0" indent="0">
                  <a:buNone/>
                </a:pPr>
                <a:r>
                  <a:rPr lang="en-US" dirty="0"/>
                  <a:t>=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12</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8</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9</m:t>
                            </m:r>
                          </m:e>
                          <m:sup>
                            <m:r>
                              <a:rPr lang="en-US" i="1">
                                <a:latin typeface="Cambria Math" panose="02040503050406030204" pitchFamily="18" charset="0"/>
                              </a:rPr>
                              <m:t>2</m:t>
                            </m:r>
                          </m:sup>
                        </m:sSup>
                      </m:e>
                    </m:rad>
                  </m:oMath>
                </a14:m>
                <a:endParaRPr lang="en-US" i="1"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289</m:t>
                          </m:r>
                        </m:e>
                      </m:rad>
                    </m:oMath>
                  </m:oMathPara>
                </a14:m>
                <a:endParaRPr lang="en-US" i="1"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=17 </m:t>
                      </m:r>
                      <m:r>
                        <a:rPr lang="en-US" i="1">
                          <a:latin typeface="Cambria Math" panose="02040503050406030204" pitchFamily="18" charset="0"/>
                        </a:rPr>
                        <m:t>𝑚</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211" y="1471750"/>
                <a:ext cx="12017829" cy="5294810"/>
              </a:xfrm>
              <a:blipFill>
                <a:blip r:embed="rId2"/>
                <a:stretch>
                  <a:fillRect l="-660" t="-1381"/>
                </a:stretch>
              </a:blipFill>
            </p:spPr>
            <p:txBody>
              <a:bodyPr/>
              <a:lstStyle/>
              <a:p>
                <a:r>
                  <a:rPr lang="en-US">
                    <a:noFill/>
                  </a:rPr>
                  <a:t> </a:t>
                </a:r>
              </a:p>
            </p:txBody>
          </p:sp>
        </mc:Fallback>
      </mc:AlternateContent>
    </p:spTree>
    <p:extLst>
      <p:ext uri="{BB962C8B-B14F-4D97-AF65-F5344CB8AC3E}">
        <p14:creationId xmlns="" xmlns:p14="http://schemas.microsoft.com/office/powerpoint/2010/main" val="4126787568"/>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p:cTn id="3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1" end="1"/>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p:cTn id="3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2" end="2"/>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p:cTn id="4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3" end="3"/>
                                            </p:txEl>
                                          </p:spTgt>
                                        </p:tgtEl>
                                      </p:cBhvr>
                                    </p:animEffect>
                                  </p:childTnLst>
                                </p:cTn>
                              </p:par>
                              <p:par>
                                <p:cTn id="48" presetID="31" presetClass="entr" presetSubtype="0" fill="hold"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 calcmode="lin" valueType="num">
                                      <p:cBhvr>
                                        <p:cTn id="5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wipe(down)">
                                      <p:cBhvr>
                                        <p:cTn id="58" dur="580">
                                          <p:stCondLst>
                                            <p:cond delay="0"/>
                                          </p:stCondLst>
                                        </p:cTn>
                                        <p:tgtEl>
                                          <p:spTgt spid="3">
                                            <p:txEl>
                                              <p:pRg st="6" end="6"/>
                                            </p:txEl>
                                          </p:spTgt>
                                        </p:tgtEl>
                                      </p:cBhvr>
                                    </p:animEffect>
                                    <p:anim calcmode="lin" valueType="num">
                                      <p:cBhvr>
                                        <p:cTn id="59"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3">
                                            <p:txEl>
                                              <p:pRg st="6" end="6"/>
                                            </p:txEl>
                                          </p:spTgt>
                                        </p:tgtEl>
                                      </p:cBhvr>
                                      <p:to x="100000" y="60000"/>
                                    </p:animScale>
                                    <p:animScale>
                                      <p:cBhvr>
                                        <p:cTn id="65" dur="166" decel="50000">
                                          <p:stCondLst>
                                            <p:cond delay="676"/>
                                          </p:stCondLst>
                                        </p:cTn>
                                        <p:tgtEl>
                                          <p:spTgt spid="3">
                                            <p:txEl>
                                              <p:pRg st="6" end="6"/>
                                            </p:txEl>
                                          </p:spTgt>
                                        </p:tgtEl>
                                      </p:cBhvr>
                                      <p:to x="100000" y="100000"/>
                                    </p:animScale>
                                    <p:animScale>
                                      <p:cBhvr>
                                        <p:cTn id="66" dur="26">
                                          <p:stCondLst>
                                            <p:cond delay="1312"/>
                                          </p:stCondLst>
                                        </p:cTn>
                                        <p:tgtEl>
                                          <p:spTgt spid="3">
                                            <p:txEl>
                                              <p:pRg st="6" end="6"/>
                                            </p:txEl>
                                          </p:spTgt>
                                        </p:tgtEl>
                                      </p:cBhvr>
                                      <p:to x="100000" y="80000"/>
                                    </p:animScale>
                                    <p:animScale>
                                      <p:cBhvr>
                                        <p:cTn id="67" dur="166" decel="50000">
                                          <p:stCondLst>
                                            <p:cond delay="1338"/>
                                          </p:stCondLst>
                                        </p:cTn>
                                        <p:tgtEl>
                                          <p:spTgt spid="3">
                                            <p:txEl>
                                              <p:pRg st="6" end="6"/>
                                            </p:txEl>
                                          </p:spTgt>
                                        </p:tgtEl>
                                      </p:cBhvr>
                                      <p:to x="100000" y="100000"/>
                                    </p:animScale>
                                    <p:animScale>
                                      <p:cBhvr>
                                        <p:cTn id="68" dur="26">
                                          <p:stCondLst>
                                            <p:cond delay="1642"/>
                                          </p:stCondLst>
                                        </p:cTn>
                                        <p:tgtEl>
                                          <p:spTgt spid="3">
                                            <p:txEl>
                                              <p:pRg st="6" end="6"/>
                                            </p:txEl>
                                          </p:spTgt>
                                        </p:tgtEl>
                                      </p:cBhvr>
                                      <p:to x="100000" y="90000"/>
                                    </p:animScale>
                                    <p:animScale>
                                      <p:cBhvr>
                                        <p:cTn id="69" dur="166" decel="50000">
                                          <p:stCondLst>
                                            <p:cond delay="1668"/>
                                          </p:stCondLst>
                                        </p:cTn>
                                        <p:tgtEl>
                                          <p:spTgt spid="3">
                                            <p:txEl>
                                              <p:pRg st="6" end="6"/>
                                            </p:txEl>
                                          </p:spTgt>
                                        </p:tgtEl>
                                      </p:cBhvr>
                                      <p:to x="100000" y="100000"/>
                                    </p:animScale>
                                    <p:animScale>
                                      <p:cBhvr>
                                        <p:cTn id="70" dur="26">
                                          <p:stCondLst>
                                            <p:cond delay="1808"/>
                                          </p:stCondLst>
                                        </p:cTn>
                                        <p:tgtEl>
                                          <p:spTgt spid="3">
                                            <p:txEl>
                                              <p:pRg st="6" end="6"/>
                                            </p:txEl>
                                          </p:spTgt>
                                        </p:tgtEl>
                                      </p:cBhvr>
                                      <p:to x="100000" y="95000"/>
                                    </p:animScale>
                                    <p:animScale>
                                      <p:cBhvr>
                                        <p:cTn id="71" dur="166" decel="50000">
                                          <p:stCondLst>
                                            <p:cond delay="1834"/>
                                          </p:stCondLst>
                                        </p:cTn>
                                        <p:tgtEl>
                                          <p:spTgt spid="3">
                                            <p:txEl>
                                              <p:pRg st="6" end="6"/>
                                            </p:txEl>
                                          </p:spTgt>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3">
                                            <p:txEl>
                                              <p:pRg st="7" end="7"/>
                                            </p:txEl>
                                          </p:spTgt>
                                        </p:tgtEl>
                                        <p:attrNameLst>
                                          <p:attrName>style.visibility</p:attrName>
                                        </p:attrNameLst>
                                      </p:cBhvr>
                                      <p:to>
                                        <p:strVal val="visible"/>
                                      </p:to>
                                    </p:set>
                                    <p:anim calcmode="lin" valueType="num">
                                      <p:cBhvr>
                                        <p:cTn id="7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7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7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79" dur="1000"/>
                                        <p:tgtEl>
                                          <p:spTgt spid="3">
                                            <p:txEl>
                                              <p:pRg st="7" end="7"/>
                                            </p:txEl>
                                          </p:spTgt>
                                        </p:tgtEl>
                                      </p:cBhvr>
                                    </p:animEffect>
                                  </p:childTnLst>
                                </p:cTn>
                              </p:par>
                              <p:par>
                                <p:cTn id="80" presetID="31" presetClass="entr" presetSubtype="0" fill="hold" nodeType="withEffect">
                                  <p:stCondLst>
                                    <p:cond delay="0"/>
                                  </p:stCondLst>
                                  <p:childTnLst>
                                    <p:set>
                                      <p:cBhvr>
                                        <p:cTn id="81" dur="1" fill="hold">
                                          <p:stCondLst>
                                            <p:cond delay="0"/>
                                          </p:stCondLst>
                                        </p:cTn>
                                        <p:tgtEl>
                                          <p:spTgt spid="3">
                                            <p:txEl>
                                              <p:pRg st="8" end="8"/>
                                            </p:txEl>
                                          </p:spTgt>
                                        </p:tgtEl>
                                        <p:attrNameLst>
                                          <p:attrName>style.visibility</p:attrName>
                                        </p:attrNameLst>
                                      </p:cBhvr>
                                      <p:to>
                                        <p:strVal val="visible"/>
                                      </p:to>
                                    </p:set>
                                    <p:anim calcmode="lin" valueType="num">
                                      <p:cBhvr>
                                        <p:cTn id="8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8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8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85" dur="1000"/>
                                        <p:tgtEl>
                                          <p:spTgt spid="3">
                                            <p:txEl>
                                              <p:pRg st="8" end="8"/>
                                            </p:txEl>
                                          </p:spTgt>
                                        </p:tgtEl>
                                      </p:cBhvr>
                                    </p:animEffect>
                                  </p:childTnLst>
                                </p:cTn>
                              </p:par>
                              <p:par>
                                <p:cTn id="86" presetID="31" presetClass="entr" presetSubtype="0" fill="hold" nodeType="withEffect">
                                  <p:stCondLst>
                                    <p:cond delay="0"/>
                                  </p:stCondLst>
                                  <p:childTnLst>
                                    <p:set>
                                      <p:cBhvr>
                                        <p:cTn id="87" dur="1" fill="hold">
                                          <p:stCondLst>
                                            <p:cond delay="0"/>
                                          </p:stCondLst>
                                        </p:cTn>
                                        <p:tgtEl>
                                          <p:spTgt spid="3">
                                            <p:txEl>
                                              <p:pRg st="9" end="9"/>
                                            </p:txEl>
                                          </p:spTgt>
                                        </p:tgtEl>
                                        <p:attrNameLst>
                                          <p:attrName>style.visibility</p:attrName>
                                        </p:attrNameLst>
                                      </p:cBhvr>
                                      <p:to>
                                        <p:strVal val="visible"/>
                                      </p:to>
                                    </p:set>
                                    <p:anim calcmode="lin" valueType="num">
                                      <p:cBhvr>
                                        <p:cTn id="88"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9"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90"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91" dur="1000"/>
                                        <p:tgtEl>
                                          <p:spTgt spid="3">
                                            <p:txEl>
                                              <p:pRg st="9" end="9"/>
                                            </p:txEl>
                                          </p:spTgt>
                                        </p:tgtEl>
                                      </p:cBhvr>
                                    </p:animEffect>
                                  </p:childTnLst>
                                </p:cTn>
                              </p:par>
                              <p:par>
                                <p:cTn id="92" presetID="31" presetClass="entr" presetSubtype="0" fill="hold" nodeType="withEffect">
                                  <p:stCondLst>
                                    <p:cond delay="0"/>
                                  </p:stCondLst>
                                  <p:childTnLst>
                                    <p:set>
                                      <p:cBhvr>
                                        <p:cTn id="93" dur="1" fill="hold">
                                          <p:stCondLst>
                                            <p:cond delay="0"/>
                                          </p:stCondLst>
                                        </p:cTn>
                                        <p:tgtEl>
                                          <p:spTgt spid="3">
                                            <p:txEl>
                                              <p:pRg st="10" end="10"/>
                                            </p:txEl>
                                          </p:spTgt>
                                        </p:tgtEl>
                                        <p:attrNameLst>
                                          <p:attrName>style.visibility</p:attrName>
                                        </p:attrNameLst>
                                      </p:cBhvr>
                                      <p:to>
                                        <p:strVal val="visible"/>
                                      </p:to>
                                    </p:set>
                                    <p:anim calcmode="lin" valueType="num">
                                      <p:cBhvr>
                                        <p:cTn id="94"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5"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96"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9670" y="1384663"/>
                <a:ext cx="12122330" cy="5381897"/>
              </a:xfrm>
            </p:spPr>
            <p:txBody>
              <a:bodyPr/>
              <a:lstStyle/>
              <a:p>
                <a:pPr marL="0" lvl="0" indent="0">
                  <a:buNone/>
                </a:pPr>
                <a:r>
                  <a:rPr lang="en-US" dirty="0"/>
                  <a:t>3) The diagonal of a cube is </a:t>
                </a:r>
                <a14:m>
                  <m:oMath xmlns:m="http://schemas.openxmlformats.org/officeDocument/2006/math">
                    <m:r>
                      <a:rPr lang="en-US" i="1">
                        <a:latin typeface="Cambria Math" panose="02040503050406030204" pitchFamily="18" charset="0"/>
                      </a:rPr>
                      <m:t>6</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𝑐𝑚</m:t>
                    </m:r>
                    <m:r>
                      <a:rPr lang="en-US" i="1">
                        <a:latin typeface="Cambria Math" panose="02040503050406030204" pitchFamily="18" charset="0"/>
                      </a:rPr>
                      <m:t>.</m:t>
                    </m:r>
                  </m:oMath>
                </a14:m>
                <a:r>
                  <a:rPr lang="en-US" dirty="0"/>
                  <a:t> Find its volume and surface area?</a:t>
                </a:r>
              </a:p>
              <a:p>
                <a:pPr marL="0" indent="0">
                  <a:buNone/>
                </a:pPr>
                <a:r>
                  <a:rPr lang="en-US" dirty="0"/>
                  <a:t>Sol) Let the edge of the cube be a.</a:t>
                </a:r>
              </a:p>
              <a:p>
                <a:pPr marL="0" indent="0">
                  <a:buNone/>
                </a:pPr>
                <a:r>
                  <a:rPr lang="en-US" dirty="0"/>
                  <a:t>d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6</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=6</m:t>
                    </m:r>
                  </m:oMath>
                </a14:m>
                <a:endParaRPr lang="en-US" dirty="0"/>
              </a:p>
              <a:p>
                <a:pPr marL="0" indent="0">
                  <a:buNone/>
                </a:pPr>
                <a:r>
                  <a:rPr lang="en-US" dirty="0"/>
                  <a:t>so, Volume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6×6×6</m:t>
                        </m:r>
                      </m:e>
                    </m:d>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𝑐𝑚</m:t>
                    </m:r>
                  </m:oMath>
                </a14:m>
                <a:endParaRPr lang="en-US" i="1"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=216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𝑐𝑚</m:t>
                      </m:r>
                    </m:oMath>
                  </m:oMathPara>
                </a14:m>
                <a:endParaRPr lang="en-US" dirty="0"/>
              </a:p>
              <a:p>
                <a:pPr marL="0" indent="0">
                  <a:buNone/>
                </a:pPr>
                <a:r>
                  <a:rPr lang="en-US" dirty="0"/>
                  <a:t>Surface area = </a:t>
                </a:r>
                <a14:m>
                  <m:oMath xmlns:m="http://schemas.openxmlformats.org/officeDocument/2006/math">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6×6×6</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i="1"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=216 </m:t>
                      </m:r>
                      <m:r>
                        <a:rPr lang="en-US" i="1">
                          <a:latin typeface="Cambria Math" panose="02040503050406030204" pitchFamily="18" charset="0"/>
                        </a:rPr>
                        <m:t>𝑠𝑞</m:t>
                      </m:r>
                      <m:r>
                        <a:rPr lang="en-US" i="1">
                          <a:latin typeface="Cambria Math" panose="02040503050406030204" pitchFamily="18" charset="0"/>
                        </a:rPr>
                        <m:t> </m:t>
                      </m:r>
                      <m:r>
                        <a:rPr lang="en-US" i="1">
                          <a:latin typeface="Cambria Math" panose="02040503050406030204" pitchFamily="18" charset="0"/>
                        </a:rPr>
                        <m:t>𝑐𝑚</m:t>
                      </m:r>
                    </m:oMath>
                  </m:oMathPara>
                </a14:m>
                <a:endParaRPr lang="en-US" dirty="0"/>
              </a:p>
              <a:p>
                <a:pPr marL="0" indent="0">
                  <a:buNone/>
                </a:pPr>
                <a:endParaRPr lang="en-US" dirty="0"/>
              </a:p>
              <a:p>
                <a:pPr marL="0" lvl="0" indent="0">
                  <a:buNone/>
                </a:pPr>
                <a:r>
                  <a:rPr lang="en-US" dirty="0"/>
                  <a:t>4) The surface area of a cube is 1734 </a:t>
                </a:r>
                <a:r>
                  <a:rPr lang="en-US" dirty="0" err="1"/>
                  <a:t>sq</a:t>
                </a:r>
                <a:r>
                  <a:rPr lang="en-US" dirty="0"/>
                  <a:t> cm. Find its volume?</a:t>
                </a:r>
              </a:p>
              <a:p>
                <a:pPr marL="0" indent="0">
                  <a:buNone/>
                </a:pPr>
                <a:r>
                  <a:rPr lang="en-US" dirty="0"/>
                  <a:t>Sol) Let the edge of the cubic be a. Then,</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=1734 ⇒ </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=289 ⇒</m:t>
                      </m:r>
                      <m:r>
                        <a:rPr lang="en-US" i="1">
                          <a:latin typeface="Cambria Math" panose="02040503050406030204" pitchFamily="18" charset="0"/>
                        </a:rPr>
                        <m:t>𝑎</m:t>
                      </m:r>
                      <m:r>
                        <a:rPr lang="en-US" i="1">
                          <a:latin typeface="Cambria Math" panose="02040503050406030204" pitchFamily="18" charset="0"/>
                        </a:rPr>
                        <m:t>=17</m:t>
                      </m:r>
                      <m:r>
                        <a:rPr lang="en-US" i="1">
                          <a:latin typeface="Cambria Math" panose="02040503050406030204" pitchFamily="18" charset="0"/>
                        </a:rPr>
                        <m:t>𝑐𝑚</m:t>
                      </m:r>
                    </m:oMath>
                  </m:oMathPara>
                </a14:m>
                <a:endParaRPr lang="en-US" dirty="0"/>
              </a:p>
              <a:p>
                <a:pPr marL="0" indent="0">
                  <a:buNone/>
                </a:pPr>
                <a:r>
                  <a:rPr lang="en-US" dirty="0"/>
                  <a:t>Volume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3</m:t>
                        </m:r>
                      </m:sup>
                    </m:sSup>
                  </m:oMath>
                </a14:m>
                <a:endParaRPr lang="en-US" i="1"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=4913 </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𝑐𝑚</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670" y="1384663"/>
                <a:ext cx="12122330" cy="5381897"/>
              </a:xfrm>
              <a:blipFill>
                <a:blip r:embed="rId2"/>
                <a:stretch>
                  <a:fillRect l="-654" t="-906"/>
                </a:stretch>
              </a:blipFill>
            </p:spPr>
            <p:txBody>
              <a:bodyPr/>
              <a:lstStyle/>
              <a:p>
                <a:r>
                  <a:rPr lang="en-US">
                    <a:noFill/>
                  </a:rPr>
                  <a:t> </a:t>
                </a:r>
              </a:p>
            </p:txBody>
          </p:sp>
        </mc:Fallback>
      </mc:AlternateContent>
    </p:spTree>
    <p:extLst>
      <p:ext uri="{BB962C8B-B14F-4D97-AF65-F5344CB8AC3E}">
        <p14:creationId xmlns="" xmlns:p14="http://schemas.microsoft.com/office/powerpoint/2010/main" val="2682427269"/>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p:cTn id="2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5" end="5"/>
                                            </p:txEl>
                                          </p:spTgt>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down)">
                                      <p:cBhvr>
                                        <p:cTn id="44" dur="580">
                                          <p:stCondLst>
                                            <p:cond delay="0"/>
                                          </p:stCondLst>
                                        </p:cTn>
                                        <p:tgtEl>
                                          <p:spTgt spid="3">
                                            <p:txEl>
                                              <p:pRg st="9" end="9"/>
                                            </p:txEl>
                                          </p:spTgt>
                                        </p:tgtEl>
                                      </p:cBhvr>
                                    </p:animEffect>
                                    <p:anim calcmode="lin" valueType="num">
                                      <p:cBhvr>
                                        <p:cTn id="45"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9" end="9"/>
                                            </p:txEl>
                                          </p:spTgt>
                                        </p:tgtEl>
                                      </p:cBhvr>
                                      <p:to x="100000" y="60000"/>
                                    </p:animScale>
                                    <p:animScale>
                                      <p:cBhvr>
                                        <p:cTn id="51" dur="166" decel="50000">
                                          <p:stCondLst>
                                            <p:cond delay="676"/>
                                          </p:stCondLst>
                                        </p:cTn>
                                        <p:tgtEl>
                                          <p:spTgt spid="3">
                                            <p:txEl>
                                              <p:pRg st="9" end="9"/>
                                            </p:txEl>
                                          </p:spTgt>
                                        </p:tgtEl>
                                      </p:cBhvr>
                                      <p:to x="100000" y="100000"/>
                                    </p:animScale>
                                    <p:animScale>
                                      <p:cBhvr>
                                        <p:cTn id="52" dur="26">
                                          <p:stCondLst>
                                            <p:cond delay="1312"/>
                                          </p:stCondLst>
                                        </p:cTn>
                                        <p:tgtEl>
                                          <p:spTgt spid="3">
                                            <p:txEl>
                                              <p:pRg st="9" end="9"/>
                                            </p:txEl>
                                          </p:spTgt>
                                        </p:tgtEl>
                                      </p:cBhvr>
                                      <p:to x="100000" y="80000"/>
                                    </p:animScale>
                                    <p:animScale>
                                      <p:cBhvr>
                                        <p:cTn id="53" dur="166" decel="50000">
                                          <p:stCondLst>
                                            <p:cond delay="1338"/>
                                          </p:stCondLst>
                                        </p:cTn>
                                        <p:tgtEl>
                                          <p:spTgt spid="3">
                                            <p:txEl>
                                              <p:pRg st="9" end="9"/>
                                            </p:txEl>
                                          </p:spTgt>
                                        </p:tgtEl>
                                      </p:cBhvr>
                                      <p:to x="100000" y="100000"/>
                                    </p:animScale>
                                    <p:animScale>
                                      <p:cBhvr>
                                        <p:cTn id="54" dur="26">
                                          <p:stCondLst>
                                            <p:cond delay="1642"/>
                                          </p:stCondLst>
                                        </p:cTn>
                                        <p:tgtEl>
                                          <p:spTgt spid="3">
                                            <p:txEl>
                                              <p:pRg st="9" end="9"/>
                                            </p:txEl>
                                          </p:spTgt>
                                        </p:tgtEl>
                                      </p:cBhvr>
                                      <p:to x="100000" y="90000"/>
                                    </p:animScale>
                                    <p:animScale>
                                      <p:cBhvr>
                                        <p:cTn id="55" dur="166" decel="50000">
                                          <p:stCondLst>
                                            <p:cond delay="1668"/>
                                          </p:stCondLst>
                                        </p:cTn>
                                        <p:tgtEl>
                                          <p:spTgt spid="3">
                                            <p:txEl>
                                              <p:pRg st="9" end="9"/>
                                            </p:txEl>
                                          </p:spTgt>
                                        </p:tgtEl>
                                      </p:cBhvr>
                                      <p:to x="100000" y="100000"/>
                                    </p:animScale>
                                    <p:animScale>
                                      <p:cBhvr>
                                        <p:cTn id="56" dur="26">
                                          <p:stCondLst>
                                            <p:cond delay="1808"/>
                                          </p:stCondLst>
                                        </p:cTn>
                                        <p:tgtEl>
                                          <p:spTgt spid="3">
                                            <p:txEl>
                                              <p:pRg st="9" end="9"/>
                                            </p:txEl>
                                          </p:spTgt>
                                        </p:tgtEl>
                                      </p:cBhvr>
                                      <p:to x="100000" y="95000"/>
                                    </p:animScale>
                                    <p:animScale>
                                      <p:cBhvr>
                                        <p:cTn id="57" dur="166" decel="50000">
                                          <p:stCondLst>
                                            <p:cond delay="1834"/>
                                          </p:stCondLst>
                                        </p:cTn>
                                        <p:tgtEl>
                                          <p:spTgt spid="3">
                                            <p:txEl>
                                              <p:pRg st="9" end="9"/>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wipe(down)">
                                      <p:cBhvr>
                                        <p:cTn id="60" dur="580">
                                          <p:stCondLst>
                                            <p:cond delay="0"/>
                                          </p:stCondLst>
                                        </p:cTn>
                                        <p:tgtEl>
                                          <p:spTgt spid="3">
                                            <p:txEl>
                                              <p:pRg st="10" end="10"/>
                                            </p:txEl>
                                          </p:spTgt>
                                        </p:tgtEl>
                                      </p:cBhvr>
                                    </p:animEffect>
                                    <p:anim calcmode="lin" valueType="num">
                                      <p:cBhvr>
                                        <p:cTn id="61"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10" end="10"/>
                                            </p:txEl>
                                          </p:spTgt>
                                        </p:tgtEl>
                                      </p:cBhvr>
                                      <p:to x="100000" y="60000"/>
                                    </p:animScale>
                                    <p:animScale>
                                      <p:cBhvr>
                                        <p:cTn id="67" dur="166" decel="50000">
                                          <p:stCondLst>
                                            <p:cond delay="676"/>
                                          </p:stCondLst>
                                        </p:cTn>
                                        <p:tgtEl>
                                          <p:spTgt spid="3">
                                            <p:txEl>
                                              <p:pRg st="10" end="10"/>
                                            </p:txEl>
                                          </p:spTgt>
                                        </p:tgtEl>
                                      </p:cBhvr>
                                      <p:to x="100000" y="100000"/>
                                    </p:animScale>
                                    <p:animScale>
                                      <p:cBhvr>
                                        <p:cTn id="68" dur="26">
                                          <p:stCondLst>
                                            <p:cond delay="1312"/>
                                          </p:stCondLst>
                                        </p:cTn>
                                        <p:tgtEl>
                                          <p:spTgt spid="3">
                                            <p:txEl>
                                              <p:pRg st="10" end="10"/>
                                            </p:txEl>
                                          </p:spTgt>
                                        </p:tgtEl>
                                      </p:cBhvr>
                                      <p:to x="100000" y="80000"/>
                                    </p:animScale>
                                    <p:animScale>
                                      <p:cBhvr>
                                        <p:cTn id="69" dur="166" decel="50000">
                                          <p:stCondLst>
                                            <p:cond delay="1338"/>
                                          </p:stCondLst>
                                        </p:cTn>
                                        <p:tgtEl>
                                          <p:spTgt spid="3">
                                            <p:txEl>
                                              <p:pRg st="10" end="10"/>
                                            </p:txEl>
                                          </p:spTgt>
                                        </p:tgtEl>
                                      </p:cBhvr>
                                      <p:to x="100000" y="100000"/>
                                    </p:animScale>
                                    <p:animScale>
                                      <p:cBhvr>
                                        <p:cTn id="70" dur="26">
                                          <p:stCondLst>
                                            <p:cond delay="1642"/>
                                          </p:stCondLst>
                                        </p:cTn>
                                        <p:tgtEl>
                                          <p:spTgt spid="3">
                                            <p:txEl>
                                              <p:pRg st="10" end="10"/>
                                            </p:txEl>
                                          </p:spTgt>
                                        </p:tgtEl>
                                      </p:cBhvr>
                                      <p:to x="100000" y="90000"/>
                                    </p:animScale>
                                    <p:animScale>
                                      <p:cBhvr>
                                        <p:cTn id="71" dur="166" decel="50000">
                                          <p:stCondLst>
                                            <p:cond delay="1668"/>
                                          </p:stCondLst>
                                        </p:cTn>
                                        <p:tgtEl>
                                          <p:spTgt spid="3">
                                            <p:txEl>
                                              <p:pRg st="10" end="10"/>
                                            </p:txEl>
                                          </p:spTgt>
                                        </p:tgtEl>
                                      </p:cBhvr>
                                      <p:to x="100000" y="100000"/>
                                    </p:animScale>
                                    <p:animScale>
                                      <p:cBhvr>
                                        <p:cTn id="72" dur="26">
                                          <p:stCondLst>
                                            <p:cond delay="1808"/>
                                          </p:stCondLst>
                                        </p:cTn>
                                        <p:tgtEl>
                                          <p:spTgt spid="3">
                                            <p:txEl>
                                              <p:pRg st="10" end="10"/>
                                            </p:txEl>
                                          </p:spTgt>
                                        </p:tgtEl>
                                      </p:cBhvr>
                                      <p:to x="100000" y="95000"/>
                                    </p:animScale>
                                    <p:animScale>
                                      <p:cBhvr>
                                        <p:cTn id="73" dur="166" decel="50000">
                                          <p:stCondLst>
                                            <p:cond delay="1834"/>
                                          </p:stCondLst>
                                        </p:cTn>
                                        <p:tgtEl>
                                          <p:spTgt spid="3">
                                            <p:txEl>
                                              <p:pRg st="10" end="10"/>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Effect transition="in" filter="wipe(down)">
                                      <p:cBhvr>
                                        <p:cTn id="76" dur="580">
                                          <p:stCondLst>
                                            <p:cond delay="0"/>
                                          </p:stCondLst>
                                        </p:cTn>
                                        <p:tgtEl>
                                          <p:spTgt spid="3">
                                            <p:txEl>
                                              <p:pRg st="11" end="11"/>
                                            </p:txEl>
                                          </p:spTgt>
                                        </p:tgtEl>
                                      </p:cBhvr>
                                    </p:animEffect>
                                    <p:anim calcmode="lin" valueType="num">
                                      <p:cBhvr>
                                        <p:cTn id="77" dur="1822" tmFilter="0,0; 0.14,0.36; 0.43,0.73; 0.71,0.91; 1.0,1.0">
                                          <p:stCondLst>
                                            <p:cond delay="0"/>
                                          </p:stCondLst>
                                        </p:cTn>
                                        <p:tgtEl>
                                          <p:spTgt spid="3">
                                            <p:txEl>
                                              <p:pRg st="11" end="11"/>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11" end="11"/>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11" end="11"/>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11" end="11"/>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11" end="11"/>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11" end="11"/>
                                            </p:txEl>
                                          </p:spTgt>
                                        </p:tgtEl>
                                      </p:cBhvr>
                                      <p:to x="100000" y="60000"/>
                                    </p:animScale>
                                    <p:animScale>
                                      <p:cBhvr>
                                        <p:cTn id="83" dur="166" decel="50000">
                                          <p:stCondLst>
                                            <p:cond delay="676"/>
                                          </p:stCondLst>
                                        </p:cTn>
                                        <p:tgtEl>
                                          <p:spTgt spid="3">
                                            <p:txEl>
                                              <p:pRg st="11" end="11"/>
                                            </p:txEl>
                                          </p:spTgt>
                                        </p:tgtEl>
                                      </p:cBhvr>
                                      <p:to x="100000" y="100000"/>
                                    </p:animScale>
                                    <p:animScale>
                                      <p:cBhvr>
                                        <p:cTn id="84" dur="26">
                                          <p:stCondLst>
                                            <p:cond delay="1312"/>
                                          </p:stCondLst>
                                        </p:cTn>
                                        <p:tgtEl>
                                          <p:spTgt spid="3">
                                            <p:txEl>
                                              <p:pRg st="11" end="11"/>
                                            </p:txEl>
                                          </p:spTgt>
                                        </p:tgtEl>
                                      </p:cBhvr>
                                      <p:to x="100000" y="80000"/>
                                    </p:animScale>
                                    <p:animScale>
                                      <p:cBhvr>
                                        <p:cTn id="85" dur="166" decel="50000">
                                          <p:stCondLst>
                                            <p:cond delay="1338"/>
                                          </p:stCondLst>
                                        </p:cTn>
                                        <p:tgtEl>
                                          <p:spTgt spid="3">
                                            <p:txEl>
                                              <p:pRg st="11" end="11"/>
                                            </p:txEl>
                                          </p:spTgt>
                                        </p:tgtEl>
                                      </p:cBhvr>
                                      <p:to x="100000" y="100000"/>
                                    </p:animScale>
                                    <p:animScale>
                                      <p:cBhvr>
                                        <p:cTn id="86" dur="26">
                                          <p:stCondLst>
                                            <p:cond delay="1642"/>
                                          </p:stCondLst>
                                        </p:cTn>
                                        <p:tgtEl>
                                          <p:spTgt spid="3">
                                            <p:txEl>
                                              <p:pRg st="11" end="11"/>
                                            </p:txEl>
                                          </p:spTgt>
                                        </p:tgtEl>
                                      </p:cBhvr>
                                      <p:to x="100000" y="90000"/>
                                    </p:animScale>
                                    <p:animScale>
                                      <p:cBhvr>
                                        <p:cTn id="87" dur="166" decel="50000">
                                          <p:stCondLst>
                                            <p:cond delay="1668"/>
                                          </p:stCondLst>
                                        </p:cTn>
                                        <p:tgtEl>
                                          <p:spTgt spid="3">
                                            <p:txEl>
                                              <p:pRg st="11" end="11"/>
                                            </p:txEl>
                                          </p:spTgt>
                                        </p:tgtEl>
                                      </p:cBhvr>
                                      <p:to x="100000" y="100000"/>
                                    </p:animScale>
                                    <p:animScale>
                                      <p:cBhvr>
                                        <p:cTn id="88" dur="26">
                                          <p:stCondLst>
                                            <p:cond delay="1808"/>
                                          </p:stCondLst>
                                        </p:cTn>
                                        <p:tgtEl>
                                          <p:spTgt spid="3">
                                            <p:txEl>
                                              <p:pRg st="11" end="11"/>
                                            </p:txEl>
                                          </p:spTgt>
                                        </p:tgtEl>
                                      </p:cBhvr>
                                      <p:to x="100000" y="95000"/>
                                    </p:animScale>
                                    <p:animScale>
                                      <p:cBhvr>
                                        <p:cTn id="89" dur="166" decel="50000">
                                          <p:stCondLst>
                                            <p:cond delay="1834"/>
                                          </p:stCondLst>
                                        </p:cTn>
                                        <p:tgtEl>
                                          <p:spTgt spid="3">
                                            <p:txEl>
                                              <p:pRg st="11" end="11"/>
                                            </p:txEl>
                                          </p:spTgt>
                                        </p:tgtEl>
                                      </p:cBhvr>
                                      <p:to x="100000" y="100000"/>
                                    </p:animScale>
                                  </p:childTnLst>
                                </p:cTn>
                              </p:par>
                              <p:par>
                                <p:cTn id="90" presetID="26" presetClass="entr" presetSubtype="0" fill="hold" nodeType="withEffect">
                                  <p:stCondLst>
                                    <p:cond delay="0"/>
                                  </p:stCondLst>
                                  <p:childTnLst>
                                    <p:set>
                                      <p:cBhvr>
                                        <p:cTn id="91" dur="1" fill="hold">
                                          <p:stCondLst>
                                            <p:cond delay="0"/>
                                          </p:stCondLst>
                                        </p:cTn>
                                        <p:tgtEl>
                                          <p:spTgt spid="3">
                                            <p:txEl>
                                              <p:pRg st="12" end="12"/>
                                            </p:txEl>
                                          </p:spTgt>
                                        </p:tgtEl>
                                        <p:attrNameLst>
                                          <p:attrName>style.visibility</p:attrName>
                                        </p:attrNameLst>
                                      </p:cBhvr>
                                      <p:to>
                                        <p:strVal val="visible"/>
                                      </p:to>
                                    </p:set>
                                    <p:animEffect transition="in" filter="wipe(down)">
                                      <p:cBhvr>
                                        <p:cTn id="92" dur="580">
                                          <p:stCondLst>
                                            <p:cond delay="0"/>
                                          </p:stCondLst>
                                        </p:cTn>
                                        <p:tgtEl>
                                          <p:spTgt spid="3">
                                            <p:txEl>
                                              <p:pRg st="12" end="12"/>
                                            </p:txEl>
                                          </p:spTgt>
                                        </p:tgtEl>
                                      </p:cBhvr>
                                    </p:animEffect>
                                    <p:anim calcmode="lin" valueType="num">
                                      <p:cBhvr>
                                        <p:cTn id="93"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3">
                                            <p:txEl>
                                              <p:pRg st="12" end="12"/>
                                            </p:txEl>
                                          </p:spTgt>
                                        </p:tgtEl>
                                      </p:cBhvr>
                                      <p:to x="100000" y="60000"/>
                                    </p:animScale>
                                    <p:animScale>
                                      <p:cBhvr>
                                        <p:cTn id="99" dur="166" decel="50000">
                                          <p:stCondLst>
                                            <p:cond delay="676"/>
                                          </p:stCondLst>
                                        </p:cTn>
                                        <p:tgtEl>
                                          <p:spTgt spid="3">
                                            <p:txEl>
                                              <p:pRg st="12" end="12"/>
                                            </p:txEl>
                                          </p:spTgt>
                                        </p:tgtEl>
                                      </p:cBhvr>
                                      <p:to x="100000" y="100000"/>
                                    </p:animScale>
                                    <p:animScale>
                                      <p:cBhvr>
                                        <p:cTn id="100" dur="26">
                                          <p:stCondLst>
                                            <p:cond delay="1312"/>
                                          </p:stCondLst>
                                        </p:cTn>
                                        <p:tgtEl>
                                          <p:spTgt spid="3">
                                            <p:txEl>
                                              <p:pRg st="12" end="12"/>
                                            </p:txEl>
                                          </p:spTgt>
                                        </p:tgtEl>
                                      </p:cBhvr>
                                      <p:to x="100000" y="80000"/>
                                    </p:animScale>
                                    <p:animScale>
                                      <p:cBhvr>
                                        <p:cTn id="101" dur="166" decel="50000">
                                          <p:stCondLst>
                                            <p:cond delay="1338"/>
                                          </p:stCondLst>
                                        </p:cTn>
                                        <p:tgtEl>
                                          <p:spTgt spid="3">
                                            <p:txEl>
                                              <p:pRg st="12" end="12"/>
                                            </p:txEl>
                                          </p:spTgt>
                                        </p:tgtEl>
                                      </p:cBhvr>
                                      <p:to x="100000" y="100000"/>
                                    </p:animScale>
                                    <p:animScale>
                                      <p:cBhvr>
                                        <p:cTn id="102" dur="26">
                                          <p:stCondLst>
                                            <p:cond delay="1642"/>
                                          </p:stCondLst>
                                        </p:cTn>
                                        <p:tgtEl>
                                          <p:spTgt spid="3">
                                            <p:txEl>
                                              <p:pRg st="12" end="12"/>
                                            </p:txEl>
                                          </p:spTgt>
                                        </p:tgtEl>
                                      </p:cBhvr>
                                      <p:to x="100000" y="90000"/>
                                    </p:animScale>
                                    <p:animScale>
                                      <p:cBhvr>
                                        <p:cTn id="103" dur="166" decel="50000">
                                          <p:stCondLst>
                                            <p:cond delay="1668"/>
                                          </p:stCondLst>
                                        </p:cTn>
                                        <p:tgtEl>
                                          <p:spTgt spid="3">
                                            <p:txEl>
                                              <p:pRg st="12" end="12"/>
                                            </p:txEl>
                                          </p:spTgt>
                                        </p:tgtEl>
                                      </p:cBhvr>
                                      <p:to x="100000" y="100000"/>
                                    </p:animScale>
                                    <p:animScale>
                                      <p:cBhvr>
                                        <p:cTn id="104" dur="26">
                                          <p:stCondLst>
                                            <p:cond delay="1808"/>
                                          </p:stCondLst>
                                        </p:cTn>
                                        <p:tgtEl>
                                          <p:spTgt spid="3">
                                            <p:txEl>
                                              <p:pRg st="12" end="12"/>
                                            </p:txEl>
                                          </p:spTgt>
                                        </p:tgtEl>
                                      </p:cBhvr>
                                      <p:to x="100000" y="95000"/>
                                    </p:animScale>
                                    <p:animScale>
                                      <p:cBhvr>
                                        <p:cTn id="105" dur="166" decel="50000">
                                          <p:stCondLst>
                                            <p:cond delay="1834"/>
                                          </p:stCondLst>
                                        </p:cTn>
                                        <p:tgtEl>
                                          <p:spTgt spid="3">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0" y="1428206"/>
                <a:ext cx="12096206" cy="5303520"/>
              </a:xfrm>
            </p:spPr>
            <p:txBody>
              <a:bodyPr>
                <a:normAutofit/>
              </a:bodyPr>
              <a:lstStyle/>
              <a:p>
                <a:pPr marL="0" lvl="0" indent="0">
                  <a:buNone/>
                </a:pPr>
                <a:r>
                  <a:rPr lang="en-US" dirty="0"/>
                  <a:t>5) A cube of edge 15cm is immersed completely in a rectangular vessel containing water. If the dimensions of the base of vessel are 20cm × 15cm, find the rise in water level?</a:t>
                </a:r>
              </a:p>
              <a:p>
                <a:pPr marL="0" indent="0">
                  <a:buNone/>
                </a:pPr>
                <a:r>
                  <a:rPr lang="en-US" dirty="0"/>
                  <a:t>Sol) Increase in volume = volume of the cube = (15×15×15) cubic cm</a:t>
                </a:r>
              </a:p>
              <a:p>
                <a:pPr marL="0" indent="0">
                  <a:buNone/>
                </a:pPr>
                <a:r>
                  <a:rPr lang="en-US" dirty="0"/>
                  <a:t>Rise in water level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𝑉𝑜𝑙𝑢𝑚𝑒</m:t>
                            </m:r>
                            <m:r>
                              <a:rPr lang="en-US" i="1">
                                <a:latin typeface="Cambria Math" panose="02040503050406030204" pitchFamily="18" charset="0"/>
                              </a:rPr>
                              <m:t> </m:t>
                            </m:r>
                          </m:num>
                          <m:den>
                            <m:r>
                              <a:rPr lang="en-US" i="1">
                                <a:latin typeface="Cambria Math" panose="02040503050406030204" pitchFamily="18" charset="0"/>
                              </a:rPr>
                              <m:t>𝐴𝑟𝑒𝑎</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15×15×15</m:t>
                            </m:r>
                          </m:num>
                          <m:den>
                            <m:r>
                              <a:rPr lang="en-US" i="1">
                                <a:latin typeface="Cambria Math" panose="02040503050406030204" pitchFamily="18" charset="0"/>
                              </a:rPr>
                              <m:t>20×15</m:t>
                            </m:r>
                          </m:den>
                        </m:f>
                      </m:e>
                    </m:d>
                    <m:r>
                      <a:rPr lang="en-US" i="1">
                        <a:latin typeface="Cambria Math" panose="02040503050406030204" pitchFamily="18" charset="0"/>
                      </a:rPr>
                      <m:t>=11.25 </m:t>
                    </m:r>
                    <m:r>
                      <a:rPr lang="en-US" i="1">
                        <a:latin typeface="Cambria Math" panose="02040503050406030204" pitchFamily="18" charset="0"/>
                      </a:rPr>
                      <m:t>𝑐𝑚</m:t>
                    </m:r>
                  </m:oMath>
                </a14:m>
                <a:endParaRPr lang="en-US" dirty="0"/>
              </a:p>
              <a:p>
                <a:pPr marL="0" indent="0">
                  <a:buNone/>
                </a:pPr>
                <a:endParaRPr lang="en-US" dirty="0"/>
              </a:p>
              <a:p>
                <a:pPr marL="0" lvl="0" indent="0">
                  <a:buNone/>
                </a:pPr>
                <a:r>
                  <a:rPr lang="en-US" dirty="0"/>
                  <a:t>6) 3 solid cubes of sides 1cm, 6cm &amp; 8cm are melted to form a new cube. Find the surface area of the cube so formed?</a:t>
                </a:r>
              </a:p>
              <a:p>
                <a:pPr marL="0" indent="0">
                  <a:buNone/>
                </a:pPr>
                <a:r>
                  <a:rPr lang="en-US" dirty="0"/>
                  <a:t>Sol) Volume of new cube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3</m:t>
                        </m:r>
                      </m:sup>
                    </m:sSup>
                    <m:sSup>
                      <m:sSupPr>
                        <m:ctrlPr>
                          <a:rPr lang="en-US" i="1">
                            <a:latin typeface="Cambria Math" panose="02040503050406030204" pitchFamily="18" charset="0"/>
                          </a:rPr>
                        </m:ctrlPr>
                      </m:sSupPr>
                      <m:e>
                        <m:r>
                          <a:rPr lang="en-US" i="1">
                            <a:latin typeface="Cambria Math" panose="02040503050406030204" pitchFamily="18" charset="0"/>
                          </a:rPr>
                          <m:t>+8</m:t>
                        </m:r>
                      </m:e>
                      <m:sup>
                        <m:r>
                          <a:rPr lang="en-US" i="1">
                            <a:latin typeface="Cambria Math" panose="02040503050406030204" pitchFamily="18" charset="0"/>
                          </a:rPr>
                          <m:t>3</m:t>
                        </m:r>
                      </m:sup>
                    </m:sSup>
                    <m:r>
                      <a:rPr lang="en-US" i="1">
                        <a:latin typeface="Cambria Math" panose="02040503050406030204" pitchFamily="18" charset="0"/>
                      </a:rPr>
                      <m:t>)</m:t>
                    </m:r>
                  </m:oMath>
                </a14:m>
                <a:r>
                  <a:rPr lang="en-US" dirty="0"/>
                  <a:t>= 729 cubic cm</a:t>
                </a:r>
              </a:p>
              <a:p>
                <a:pPr marL="0" indent="0">
                  <a:buNone/>
                </a:pPr>
                <a:r>
                  <a:rPr lang="en-US" dirty="0"/>
                  <a:t>Edge of new cube = </a:t>
                </a:r>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3</m:t>
                        </m:r>
                      </m:deg>
                      <m:e>
                        <m:r>
                          <a:rPr lang="en-US" i="1">
                            <a:latin typeface="Cambria Math" panose="02040503050406030204" pitchFamily="18" charset="0"/>
                          </a:rPr>
                          <m:t>729</m:t>
                        </m:r>
                      </m:e>
                    </m:rad>
                    <m:r>
                      <a:rPr lang="en-US" i="1">
                        <a:latin typeface="Cambria Math" panose="02040503050406030204" pitchFamily="18" charset="0"/>
                      </a:rPr>
                      <m:t> </m:t>
                    </m:r>
                    <m:r>
                      <a:rPr lang="en-US" i="1">
                        <a:latin typeface="Cambria Math" panose="02040503050406030204" pitchFamily="18" charset="0"/>
                      </a:rPr>
                      <m:t>𝑐𝑚</m:t>
                    </m:r>
                    <m:r>
                      <a:rPr lang="en-US" i="1">
                        <a:latin typeface="Cambria Math" panose="02040503050406030204" pitchFamily="18" charset="0"/>
                      </a:rPr>
                      <m:t>=9</m:t>
                    </m:r>
                    <m:r>
                      <a:rPr lang="en-US" i="1">
                        <a:latin typeface="Cambria Math" panose="02040503050406030204" pitchFamily="18" charset="0"/>
                      </a:rPr>
                      <m:t>𝑐𝑚</m:t>
                    </m:r>
                  </m:oMath>
                </a14:m>
                <a:endParaRPr lang="en-US" dirty="0"/>
              </a:p>
              <a:p>
                <a:pPr marL="0" indent="0">
                  <a:buNone/>
                </a:pPr>
                <a:r>
                  <a:rPr lang="en-US" dirty="0"/>
                  <a:t>Surface area of the new cube = (6×9×9) </a:t>
                </a:r>
                <a:r>
                  <a:rPr lang="en-US" dirty="0" err="1"/>
                  <a:t>sq</a:t>
                </a:r>
                <a:r>
                  <a:rPr lang="en-US" dirty="0"/>
                  <a:t> cm = 486 </a:t>
                </a:r>
                <a:r>
                  <a:rPr lang="en-US" dirty="0" err="1"/>
                  <a:t>sq</a:t>
                </a:r>
                <a:r>
                  <a:rPr lang="en-US" dirty="0"/>
                  <a:t> cm.</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1428206"/>
                <a:ext cx="12096206" cy="5303520"/>
              </a:xfrm>
              <a:blipFill>
                <a:blip r:embed="rId2"/>
                <a:stretch>
                  <a:fillRect l="-655" t="-1379"/>
                </a:stretch>
              </a:blipFill>
            </p:spPr>
            <p:txBody>
              <a:bodyPr/>
              <a:lstStyle/>
              <a:p>
                <a:r>
                  <a:rPr lang="en-US">
                    <a:noFill/>
                  </a:rPr>
                  <a:t> </a:t>
                </a:r>
              </a:p>
            </p:txBody>
          </p:sp>
        </mc:Fallback>
      </mc:AlternateContent>
    </p:spTree>
    <p:extLst>
      <p:ext uri="{BB962C8B-B14F-4D97-AF65-F5344CB8AC3E}">
        <p14:creationId xmlns="" xmlns:p14="http://schemas.microsoft.com/office/powerpoint/2010/main" val="1586062690"/>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80">
                                          <p:stCondLst>
                                            <p:cond delay="0"/>
                                          </p:stCondLst>
                                        </p:cTn>
                                        <p:tgtEl>
                                          <p:spTgt spid="3">
                                            <p:txEl>
                                              <p:pRg st="1" end="1"/>
                                            </p:txEl>
                                          </p:spTgt>
                                        </p:tgtEl>
                                      </p:cBhvr>
                                    </p:animEffect>
                                    <p:anim calcmode="lin" valueType="num">
                                      <p:cBhvr>
                                        <p:cTn id="15"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1" end="1"/>
                                            </p:txEl>
                                          </p:spTgt>
                                        </p:tgtEl>
                                      </p:cBhvr>
                                      <p:to x="100000" y="60000"/>
                                    </p:animScale>
                                    <p:animScale>
                                      <p:cBhvr>
                                        <p:cTn id="21" dur="166" decel="50000">
                                          <p:stCondLst>
                                            <p:cond delay="676"/>
                                          </p:stCondLst>
                                        </p:cTn>
                                        <p:tgtEl>
                                          <p:spTgt spid="3">
                                            <p:txEl>
                                              <p:pRg st="1" end="1"/>
                                            </p:txEl>
                                          </p:spTgt>
                                        </p:tgtEl>
                                      </p:cBhvr>
                                      <p:to x="100000" y="100000"/>
                                    </p:animScale>
                                    <p:animScale>
                                      <p:cBhvr>
                                        <p:cTn id="22" dur="26">
                                          <p:stCondLst>
                                            <p:cond delay="1312"/>
                                          </p:stCondLst>
                                        </p:cTn>
                                        <p:tgtEl>
                                          <p:spTgt spid="3">
                                            <p:txEl>
                                              <p:pRg st="1" end="1"/>
                                            </p:txEl>
                                          </p:spTgt>
                                        </p:tgtEl>
                                      </p:cBhvr>
                                      <p:to x="100000" y="80000"/>
                                    </p:animScale>
                                    <p:animScale>
                                      <p:cBhvr>
                                        <p:cTn id="23" dur="166" decel="50000">
                                          <p:stCondLst>
                                            <p:cond delay="1338"/>
                                          </p:stCondLst>
                                        </p:cTn>
                                        <p:tgtEl>
                                          <p:spTgt spid="3">
                                            <p:txEl>
                                              <p:pRg st="1" end="1"/>
                                            </p:txEl>
                                          </p:spTgt>
                                        </p:tgtEl>
                                      </p:cBhvr>
                                      <p:to x="100000" y="100000"/>
                                    </p:animScale>
                                    <p:animScale>
                                      <p:cBhvr>
                                        <p:cTn id="24" dur="26">
                                          <p:stCondLst>
                                            <p:cond delay="1642"/>
                                          </p:stCondLst>
                                        </p:cTn>
                                        <p:tgtEl>
                                          <p:spTgt spid="3">
                                            <p:txEl>
                                              <p:pRg st="1" end="1"/>
                                            </p:txEl>
                                          </p:spTgt>
                                        </p:tgtEl>
                                      </p:cBhvr>
                                      <p:to x="100000" y="90000"/>
                                    </p:animScale>
                                    <p:animScale>
                                      <p:cBhvr>
                                        <p:cTn id="25" dur="166" decel="50000">
                                          <p:stCondLst>
                                            <p:cond delay="1668"/>
                                          </p:stCondLst>
                                        </p:cTn>
                                        <p:tgtEl>
                                          <p:spTgt spid="3">
                                            <p:txEl>
                                              <p:pRg st="1" end="1"/>
                                            </p:txEl>
                                          </p:spTgt>
                                        </p:tgtEl>
                                      </p:cBhvr>
                                      <p:to x="100000" y="100000"/>
                                    </p:animScale>
                                    <p:animScale>
                                      <p:cBhvr>
                                        <p:cTn id="26" dur="26">
                                          <p:stCondLst>
                                            <p:cond delay="1808"/>
                                          </p:stCondLst>
                                        </p:cTn>
                                        <p:tgtEl>
                                          <p:spTgt spid="3">
                                            <p:txEl>
                                              <p:pRg st="1" end="1"/>
                                            </p:txEl>
                                          </p:spTgt>
                                        </p:tgtEl>
                                      </p:cBhvr>
                                      <p:to x="100000" y="95000"/>
                                    </p:animScale>
                                    <p:animScale>
                                      <p:cBhvr>
                                        <p:cTn id="27" dur="166" decel="50000">
                                          <p:stCondLst>
                                            <p:cond delay="1834"/>
                                          </p:stCondLst>
                                        </p:cTn>
                                        <p:tgtEl>
                                          <p:spTgt spid="3">
                                            <p:txEl>
                                              <p:pRg st="1" end="1"/>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down)">
                                      <p:cBhvr>
                                        <p:cTn id="30" dur="580">
                                          <p:stCondLst>
                                            <p:cond delay="0"/>
                                          </p:stCondLst>
                                        </p:cTn>
                                        <p:tgtEl>
                                          <p:spTgt spid="3">
                                            <p:txEl>
                                              <p:pRg st="2" end="2"/>
                                            </p:txEl>
                                          </p:spTgt>
                                        </p:tgtEl>
                                      </p:cBhvr>
                                    </p:animEffect>
                                    <p:anim calcmode="lin" valueType="num">
                                      <p:cBhvr>
                                        <p:cTn id="31"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2" end="2"/>
                                            </p:txEl>
                                          </p:spTgt>
                                        </p:tgtEl>
                                      </p:cBhvr>
                                      <p:to x="100000" y="60000"/>
                                    </p:animScale>
                                    <p:animScale>
                                      <p:cBhvr>
                                        <p:cTn id="37" dur="166" decel="50000">
                                          <p:stCondLst>
                                            <p:cond delay="676"/>
                                          </p:stCondLst>
                                        </p:cTn>
                                        <p:tgtEl>
                                          <p:spTgt spid="3">
                                            <p:txEl>
                                              <p:pRg st="2" end="2"/>
                                            </p:txEl>
                                          </p:spTgt>
                                        </p:tgtEl>
                                      </p:cBhvr>
                                      <p:to x="100000" y="100000"/>
                                    </p:animScale>
                                    <p:animScale>
                                      <p:cBhvr>
                                        <p:cTn id="38" dur="26">
                                          <p:stCondLst>
                                            <p:cond delay="1312"/>
                                          </p:stCondLst>
                                        </p:cTn>
                                        <p:tgtEl>
                                          <p:spTgt spid="3">
                                            <p:txEl>
                                              <p:pRg st="2" end="2"/>
                                            </p:txEl>
                                          </p:spTgt>
                                        </p:tgtEl>
                                      </p:cBhvr>
                                      <p:to x="100000" y="80000"/>
                                    </p:animScale>
                                    <p:animScale>
                                      <p:cBhvr>
                                        <p:cTn id="39" dur="166" decel="50000">
                                          <p:stCondLst>
                                            <p:cond delay="1338"/>
                                          </p:stCondLst>
                                        </p:cTn>
                                        <p:tgtEl>
                                          <p:spTgt spid="3">
                                            <p:txEl>
                                              <p:pRg st="2" end="2"/>
                                            </p:txEl>
                                          </p:spTgt>
                                        </p:tgtEl>
                                      </p:cBhvr>
                                      <p:to x="100000" y="100000"/>
                                    </p:animScale>
                                    <p:animScale>
                                      <p:cBhvr>
                                        <p:cTn id="40" dur="26">
                                          <p:stCondLst>
                                            <p:cond delay="1642"/>
                                          </p:stCondLst>
                                        </p:cTn>
                                        <p:tgtEl>
                                          <p:spTgt spid="3">
                                            <p:txEl>
                                              <p:pRg st="2" end="2"/>
                                            </p:txEl>
                                          </p:spTgt>
                                        </p:tgtEl>
                                      </p:cBhvr>
                                      <p:to x="100000" y="90000"/>
                                    </p:animScale>
                                    <p:animScale>
                                      <p:cBhvr>
                                        <p:cTn id="41" dur="166" decel="50000">
                                          <p:stCondLst>
                                            <p:cond delay="1668"/>
                                          </p:stCondLst>
                                        </p:cTn>
                                        <p:tgtEl>
                                          <p:spTgt spid="3">
                                            <p:txEl>
                                              <p:pRg st="2" end="2"/>
                                            </p:txEl>
                                          </p:spTgt>
                                        </p:tgtEl>
                                      </p:cBhvr>
                                      <p:to x="100000" y="100000"/>
                                    </p:animScale>
                                    <p:animScale>
                                      <p:cBhvr>
                                        <p:cTn id="42" dur="26">
                                          <p:stCondLst>
                                            <p:cond delay="1808"/>
                                          </p:stCondLst>
                                        </p:cTn>
                                        <p:tgtEl>
                                          <p:spTgt spid="3">
                                            <p:txEl>
                                              <p:pRg st="2" end="2"/>
                                            </p:txEl>
                                          </p:spTgt>
                                        </p:tgtEl>
                                      </p:cBhvr>
                                      <p:to x="100000" y="95000"/>
                                    </p:animScale>
                                    <p:animScale>
                                      <p:cBhvr>
                                        <p:cTn id="43" dur="166" decel="50000">
                                          <p:stCondLst>
                                            <p:cond delay="1834"/>
                                          </p:stCondLst>
                                        </p:cTn>
                                        <p:tgtEl>
                                          <p:spTgt spid="3">
                                            <p:txEl>
                                              <p:pRg st="2" end="2"/>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6" end="6"/>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p:cTn id="6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65463" y="1436914"/>
                <a:ext cx="11922034" cy="5277395"/>
              </a:xfrm>
            </p:spPr>
            <p:txBody>
              <a:bodyPr>
                <a:normAutofit lnSpcReduction="10000"/>
              </a:bodyPr>
              <a:lstStyle/>
              <a:p>
                <a:pPr marL="0" lvl="0" indent="0">
                  <a:buNone/>
                </a:pPr>
                <a:r>
                  <a:rPr lang="en-US" dirty="0"/>
                  <a:t>7) Two cubes have their volumes in the ratio 1:27. Find the ratio of their surface areas?</a:t>
                </a:r>
              </a:p>
              <a:p>
                <a:pPr marL="0" indent="0">
                  <a:buNone/>
                </a:pPr>
                <a:r>
                  <a:rPr lang="en-US" dirty="0"/>
                  <a:t>Sol) Let their edges be a &amp; b. Then,</a:t>
                </a:r>
                <a:br>
                  <a:rPr lang="en-US" dirty="0"/>
                </a:b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27</m:t>
                          </m:r>
                        </m:den>
                      </m:f>
                      <m:r>
                        <a:rPr lang="en-US" i="1">
                          <a:latin typeface="Cambria Math" panose="02040503050406030204" pitchFamily="18" charset="0"/>
                        </a:rPr>
                        <m:t>𝑜𝑟</m:t>
                      </m:r>
                      <m:sSup>
                        <m:sSupPr>
                          <m:ctrlPr>
                            <a:rPr lang="en-US" i="1">
                              <a:latin typeface="Cambria Math" panose="02040503050406030204" pitchFamily="18" charset="0"/>
                            </a:rPr>
                          </m:ctrlPr>
                        </m:sSupPr>
                        <m:e>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r>
                            <a:rPr lang="en-US" i="1">
                              <a:latin typeface="Cambria Math" panose="02040503050406030204" pitchFamily="18" charset="0"/>
                            </a:rPr>
                            <m:t>)</m:t>
                          </m:r>
                        </m:e>
                        <m:sup>
                          <m:r>
                            <a:rPr lang="en-US" i="1">
                              <a:latin typeface="Cambria Math" panose="02040503050406030204" pitchFamily="18" charset="0"/>
                            </a:rPr>
                            <m:t>3</m:t>
                          </m:r>
                        </m:sup>
                      </m:sSup>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e>
                        <m:sup>
                          <m:r>
                            <a:rPr lang="en-US" i="1">
                              <a:latin typeface="Cambria Math" panose="02040503050406030204" pitchFamily="18" charset="0"/>
                            </a:rPr>
                            <m:t>3 </m:t>
                          </m:r>
                        </m:sup>
                      </m:sSup>
                      <m:r>
                        <a:rPr lang="en-US" i="1">
                          <a:latin typeface="Cambria Math" panose="02040503050406030204" pitchFamily="18" charset="0"/>
                        </a:rPr>
                        <m:t>𝑜𝑟</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m:oMathPara>
                </a14:m>
                <a:endParaRPr lang="en-US" dirty="0"/>
              </a:p>
              <a:p>
                <a:pPr marL="0" indent="0">
                  <a:buNone/>
                </a:pPr>
                <a:r>
                  <a:rPr lang="en-US" dirty="0"/>
                  <a:t>Ratio of their surface areas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num>
                      <m:den>
                        <m:r>
                          <a:rPr lang="en-US" i="1">
                            <a:latin typeface="Cambria Math" panose="02040503050406030204" pitchFamily="18" charset="0"/>
                          </a:rPr>
                          <m:t>6</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 1:9</m:t>
                    </m:r>
                  </m:oMath>
                </a14:m>
                <a:endParaRPr lang="en-US" dirty="0"/>
              </a:p>
              <a:p>
                <a:endParaRPr lang="en-US" dirty="0"/>
              </a:p>
              <a:p>
                <a:pPr marL="0" lvl="0" indent="0">
                  <a:buNone/>
                </a:pPr>
                <a:r>
                  <a:rPr lang="en-US" dirty="0"/>
                  <a:t>8) Find the volume, curved surface area and the total surface area of a cylinder with diameter of base 7cm and height 40cm?</a:t>
                </a:r>
              </a:p>
              <a:p>
                <a:pPr marL="0" indent="0">
                  <a:buNone/>
                </a:pPr>
                <a:r>
                  <a:rPr lang="en-US" dirty="0"/>
                  <a:t>Sol) </a:t>
                </a: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h</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r>
                          <a:rPr lang="en-US" i="1">
                            <a:latin typeface="Cambria Math" panose="02040503050406030204" pitchFamily="18" charset="0"/>
                          </a:rPr>
                          <m:t>×40</m:t>
                        </m:r>
                      </m:e>
                    </m:d>
                    <m:r>
                      <a:rPr lang="en-US" i="1">
                        <a:latin typeface="Cambria Math" panose="02040503050406030204" pitchFamily="18" charset="0"/>
                      </a:rPr>
                      <m:t>=1540</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𝑐𝑚</m:t>
                    </m:r>
                  </m:oMath>
                </a14:m>
                <a:endParaRPr lang="en-US" dirty="0"/>
              </a:p>
              <a:p>
                <a:pPr marL="0" indent="0">
                  <a:buNone/>
                </a:pPr>
                <a:r>
                  <a:rPr lang="en-US" dirty="0"/>
                  <a:t>Curved surface area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2ᴨ</m:t>
                        </m:r>
                        <m:r>
                          <a:rPr lang="en-US" i="1">
                            <a:latin typeface="Cambria Math" panose="02040503050406030204" pitchFamily="18" charset="0"/>
                          </a:rPr>
                          <m:t>𝑟h</m:t>
                        </m:r>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r>
                          <a:rPr lang="en-US" i="1">
                            <a:latin typeface="Cambria Math" panose="02040503050406030204" pitchFamily="18" charset="0"/>
                          </a:rPr>
                          <m:t>×40</m:t>
                        </m:r>
                      </m:e>
                    </m:d>
                    <m:r>
                      <a:rPr lang="en-US" i="1">
                        <a:latin typeface="Cambria Math" panose="02040503050406030204" pitchFamily="18" charset="0"/>
                      </a:rPr>
                      <m:t>=880</m:t>
                    </m:r>
                    <m:r>
                      <a:rPr lang="en-US" i="1">
                        <a:latin typeface="Cambria Math" panose="02040503050406030204" pitchFamily="18" charset="0"/>
                      </a:rPr>
                      <m:t>𝑠𝑞</m:t>
                    </m:r>
                    <m:r>
                      <a:rPr lang="en-US" i="1">
                        <a:latin typeface="Cambria Math" panose="02040503050406030204" pitchFamily="18" charset="0"/>
                      </a:rPr>
                      <m:t>. </m:t>
                    </m:r>
                    <m:r>
                      <a:rPr lang="en-US" i="1">
                        <a:latin typeface="Cambria Math" panose="02040503050406030204" pitchFamily="18" charset="0"/>
                      </a:rPr>
                      <m:t>𝑐𝑚</m:t>
                    </m:r>
                  </m:oMath>
                </a14:m>
                <a:endParaRPr lang="en-US" dirty="0"/>
              </a:p>
              <a:p>
                <a:pPr marL="0" indent="0">
                  <a:buNone/>
                </a:pPr>
                <a:r>
                  <a:rPr lang="en-US" dirty="0"/>
                  <a:t>Total surface area = (</a:t>
                </a:r>
                <a14:m>
                  <m:oMath xmlns:m="http://schemas.openxmlformats.org/officeDocument/2006/math">
                    <m:r>
                      <a:rPr lang="en-US" i="1">
                        <a:latin typeface="Cambria Math" panose="02040503050406030204" pitchFamily="18" charset="0"/>
                      </a:rPr>
                      <m:t>2ᴨ</m:t>
                    </m:r>
                    <m:r>
                      <a:rPr lang="en-US" i="1">
                        <a:latin typeface="Cambria Math" panose="02040503050406030204" pitchFamily="18" charset="0"/>
                      </a:rPr>
                      <m:t>𝑟h</m:t>
                    </m:r>
                    <m:r>
                      <a:rPr lang="en-US" i="1">
                        <a:latin typeface="Cambria Math" panose="02040503050406030204" pitchFamily="18" charset="0"/>
                      </a:rPr>
                      <m:t>+2ᴨ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en-US" dirty="0"/>
                  <a:t>) sq. cm = </a:t>
                </a:r>
                <a14:m>
                  <m:oMath xmlns:m="http://schemas.openxmlformats.org/officeDocument/2006/math">
                    <m:r>
                      <a:rPr lang="en-US" i="1">
                        <a:latin typeface="Cambria Math" panose="02040503050406030204" pitchFamily="18" charset="0"/>
                      </a:rPr>
                      <m:t>2ᴨ</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r>
                            <a:rPr lang="en-US" i="1">
                              <a:latin typeface="Cambria Math" panose="02040503050406030204" pitchFamily="18" charset="0"/>
                            </a:rPr>
                            <m:t>×(40+3.5)</m:t>
                          </m:r>
                        </m:e>
                      </m:d>
                      <m:r>
                        <a:rPr lang="en-US" i="1">
                          <a:latin typeface="Cambria Math" panose="02040503050406030204" pitchFamily="18" charset="0"/>
                        </a:rPr>
                        <m:t> </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r>
                        <a:rPr lang="en-US" i="1">
                          <a:latin typeface="Cambria Math" panose="02040503050406030204" pitchFamily="18" charset="0"/>
                        </a:rPr>
                        <m:t>=957 </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r>
                        <a:rPr lang="en-US" i="1">
                          <a:latin typeface="Cambria Math" panose="02040503050406030204" pitchFamily="18" charset="0"/>
                        </a:rPr>
                        <m:t> </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5463" y="1436914"/>
                <a:ext cx="11922034" cy="5277395"/>
              </a:xfrm>
              <a:blipFill>
                <a:blip r:embed="rId2"/>
                <a:stretch>
                  <a:fillRect l="-665" t="-2081"/>
                </a:stretch>
              </a:blipFill>
            </p:spPr>
            <p:txBody>
              <a:bodyPr/>
              <a:lstStyle/>
              <a:p>
                <a:r>
                  <a:rPr lang="en-US">
                    <a:noFill/>
                  </a:rPr>
                  <a:t> </a:t>
                </a:r>
              </a:p>
            </p:txBody>
          </p:sp>
        </mc:Fallback>
      </mc:AlternateContent>
    </p:spTree>
    <p:extLst>
      <p:ext uri="{BB962C8B-B14F-4D97-AF65-F5344CB8AC3E}">
        <p14:creationId xmlns="" xmlns:p14="http://schemas.microsoft.com/office/powerpoint/2010/main" val="293430755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box(in)">
                                      <p:cBhvr>
                                        <p:cTn id="46" dur="2000"/>
                                        <p:tgtEl>
                                          <p:spTgt spid="3">
                                            <p:txEl>
                                              <p:pRg st="5" end="5"/>
                                            </p:txEl>
                                          </p:spTgt>
                                        </p:tgtEl>
                                      </p:cBhvr>
                                    </p:animEffect>
                                  </p:childTnLst>
                                </p:cTn>
                              </p:par>
                              <p:par>
                                <p:cTn id="47" presetID="4" presetClass="entr" presetSubtype="16"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box(in)">
                                      <p:cBhvr>
                                        <p:cTn id="49" dur="2000"/>
                                        <p:tgtEl>
                                          <p:spTgt spid="3">
                                            <p:txEl>
                                              <p:pRg st="6" end="6"/>
                                            </p:txEl>
                                          </p:spTgt>
                                        </p:tgtEl>
                                      </p:cBhvr>
                                    </p:animEffect>
                                  </p:childTnLst>
                                </p:cTn>
                              </p:par>
                              <p:par>
                                <p:cTn id="50" presetID="4" presetClass="entr" presetSubtype="16"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box(in)">
                                      <p:cBhvr>
                                        <p:cTn id="52" dur="2000"/>
                                        <p:tgtEl>
                                          <p:spTgt spid="3">
                                            <p:txEl>
                                              <p:pRg st="7" end="7"/>
                                            </p:txEl>
                                          </p:spTgt>
                                        </p:tgtEl>
                                      </p:cBhvr>
                                    </p:animEffect>
                                  </p:childTnLst>
                                </p:cTn>
                              </p:par>
                              <p:par>
                                <p:cTn id="53" presetID="4" presetClass="entr" presetSubtype="16"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box(in)">
                                      <p:cBhvr>
                                        <p:cTn id="55"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3211" y="1445623"/>
                <a:ext cx="12009120" cy="5312227"/>
              </a:xfrm>
            </p:spPr>
            <p:txBody>
              <a:bodyPr>
                <a:normAutofit/>
              </a:bodyPr>
              <a:lstStyle/>
              <a:p>
                <a:pPr marL="0" lvl="0" indent="0">
                  <a:buNone/>
                </a:pPr>
                <a:r>
                  <a:rPr lang="en-US" dirty="0"/>
                  <a:t>9) If the capacity of a cylinder tank is 1848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3</m:t>
                        </m:r>
                      </m:sup>
                    </m:sSup>
                  </m:oMath>
                </a14:m>
                <a:r>
                  <a:rPr lang="en-US" dirty="0"/>
                  <a:t> and the diameter of its base is 14m, then find the depth of the tank?</a:t>
                </a:r>
              </a:p>
              <a:p>
                <a:pPr marL="0" indent="0">
                  <a:buNone/>
                </a:pPr>
                <a:r>
                  <a:rPr lang="en-US" dirty="0"/>
                  <a:t>Sol) Let the depth of the tank be h meters. Then,</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7</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=1848 ⇔</m:t>
                      </m:r>
                      <m:r>
                        <a:rPr lang="en-US" i="1">
                          <a:latin typeface="Cambria Math" panose="02040503050406030204" pitchFamily="18" charset="0"/>
                        </a:rPr>
                        <m:t>h</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1848×</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7×7</m:t>
                              </m:r>
                            </m:den>
                          </m:f>
                        </m:e>
                      </m:d>
                      <m:r>
                        <a:rPr lang="en-US" i="1">
                          <a:latin typeface="Cambria Math" panose="02040503050406030204" pitchFamily="18" charset="0"/>
                        </a:rPr>
                        <m:t>=12</m:t>
                      </m:r>
                      <m:r>
                        <a:rPr lang="en-US" i="1">
                          <a:latin typeface="Cambria Math" panose="02040503050406030204" pitchFamily="18" charset="0"/>
                        </a:rPr>
                        <m:t>𝑚</m:t>
                      </m:r>
                    </m:oMath>
                  </m:oMathPara>
                </a14:m>
                <a:endParaRPr lang="en-US" dirty="0"/>
              </a:p>
              <a:p>
                <a:pPr marL="0" indent="0">
                  <a:buNone/>
                </a:pPr>
                <a:endParaRPr lang="en-US" dirty="0"/>
              </a:p>
              <a:p>
                <a:pPr marL="0" lvl="0" indent="0">
                  <a:buNone/>
                </a:pPr>
                <a:r>
                  <a:rPr lang="en-US" dirty="0"/>
                  <a:t>10) Find the slant height, volume, curved surface area and the whole surface area of a cone of radius 21cm &amp; height 28cm?</a:t>
                </a:r>
              </a:p>
              <a:p>
                <a:pPr marL="0" indent="0">
                  <a:buNone/>
                </a:pPr>
                <a:r>
                  <a:rPr lang="en-US" dirty="0"/>
                  <a:t>Sol) Here, r=21cm, &amp; h=28cm</a:t>
                </a:r>
              </a:p>
              <a:p>
                <a:pPr lvl="1">
                  <a:buFont typeface="Wingdings" panose="05000000000000000000" pitchFamily="2" charset="2"/>
                  <a:buChar char="§"/>
                </a:pPr>
                <a:r>
                  <a:rPr lang="en-US" dirty="0"/>
                  <a:t>Slant height, l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21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28</m:t>
                            </m:r>
                          </m:e>
                          <m:sup>
                            <m:r>
                              <a:rPr lang="en-US" i="1">
                                <a:latin typeface="Cambria Math" panose="02040503050406030204" pitchFamily="18" charset="0"/>
                              </a:rPr>
                              <m:t>2</m:t>
                            </m:r>
                          </m:sup>
                        </m:sSup>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1225</m:t>
                        </m:r>
                      </m:e>
                    </m:rad>
                    <m:r>
                      <a:rPr lang="en-US" i="1">
                        <a:latin typeface="Cambria Math" panose="02040503050406030204" pitchFamily="18" charset="0"/>
                      </a:rPr>
                      <m:t>=35</m:t>
                    </m:r>
                    <m:r>
                      <a:rPr lang="en-US" i="1">
                        <a:latin typeface="Cambria Math" panose="02040503050406030204" pitchFamily="18" charset="0"/>
                      </a:rPr>
                      <m:t>𝑐𝑚</m:t>
                    </m:r>
                  </m:oMath>
                </a14:m>
                <a:endParaRPr lang="en-US" dirty="0"/>
              </a:p>
              <a:p>
                <a:pPr lvl="1">
                  <a:buFont typeface="Wingdings" panose="05000000000000000000" pitchFamily="2" charset="2"/>
                  <a:buChar char="§"/>
                </a:pPr>
                <a14:m>
                  <m:oMath xmlns:m="http://schemas.openxmlformats.org/officeDocument/2006/math">
                    <m:r>
                      <a:rPr lang="en-US" i="1">
                        <a:latin typeface="Cambria Math" panose="02040503050406030204" pitchFamily="18" charset="0"/>
                      </a:rPr>
                      <m:t>𝑉𝑜𝑙𝑢𝑚𝑒</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h</m:t>
                    </m:r>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×21×21×28</m:t>
                        </m:r>
                      </m:e>
                    </m:d>
                    <m:r>
                      <a:rPr lang="en-US" i="1">
                        <a:latin typeface="Cambria Math" panose="02040503050406030204" pitchFamily="18" charset="0"/>
                      </a:rPr>
                      <m:t>=12936</m:t>
                    </m:r>
                    <m:r>
                      <a:rPr lang="en-US" i="1">
                        <a:latin typeface="Cambria Math" panose="02040503050406030204" pitchFamily="18" charset="0"/>
                      </a:rPr>
                      <m:t>𝑐𝑢𝑏𝑖𝑐</m:t>
                    </m:r>
                    <m:r>
                      <a:rPr lang="en-US" i="1">
                        <a:latin typeface="Cambria Math" panose="02040503050406030204" pitchFamily="18" charset="0"/>
                      </a:rPr>
                      <m:t> </m:t>
                    </m:r>
                    <m:r>
                      <a:rPr lang="en-US" i="1">
                        <a:latin typeface="Cambria Math" panose="02040503050406030204" pitchFamily="18" charset="0"/>
                      </a:rPr>
                      <m:t>𝑐𝑚</m:t>
                    </m:r>
                  </m:oMath>
                </a14:m>
                <a:endParaRPr lang="en-US" dirty="0"/>
              </a:p>
              <a:p>
                <a:pPr lvl="1">
                  <a:buFont typeface="Wingdings" panose="05000000000000000000" pitchFamily="2" charset="2"/>
                  <a:buChar char="§"/>
                </a:pPr>
                <a14:m>
                  <m:oMath xmlns:m="http://schemas.openxmlformats.org/officeDocument/2006/math">
                    <m:r>
                      <a:rPr lang="en-US" i="1">
                        <a:latin typeface="Cambria Math" panose="02040503050406030204" pitchFamily="18" charset="0"/>
                      </a:rPr>
                      <m:t>𝐶𝑢𝑟𝑣𝑒𝑑</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r>
                          <a:rPr lang="en-US" i="1">
                            <a:latin typeface="Cambria Math" panose="02040503050406030204" pitchFamily="18" charset="0"/>
                          </a:rPr>
                          <m:t>𝑟𝑙</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×21×35</m:t>
                        </m:r>
                      </m:e>
                    </m:d>
                    <m:r>
                      <a:rPr lang="en-US" i="1">
                        <a:latin typeface="Cambria Math" panose="02040503050406030204" pitchFamily="18" charset="0"/>
                      </a:rPr>
                      <m:t>=2310</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dirty="0"/>
              </a:p>
              <a:p>
                <a:pPr lvl="1">
                  <a:buFont typeface="Wingdings" panose="05000000000000000000" pitchFamily="2" charset="2"/>
                  <a:buChar char="§"/>
                </a:pP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𝑠𝑢𝑟𝑓𝑎𝑐𝑒</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ᴨ</m:t>
                        </m:r>
                        <m:r>
                          <a:rPr lang="en-US" i="1">
                            <a:latin typeface="Cambria Math" panose="02040503050406030204" pitchFamily="18" charset="0"/>
                          </a:rPr>
                          <m:t>𝑟𝑙</m:t>
                        </m:r>
                        <m:r>
                          <a:rPr lang="en-US" i="1">
                            <a:latin typeface="Cambria Math" panose="02040503050406030204" pitchFamily="18" charset="0"/>
                          </a:rPr>
                          <m:t>+ᴨ</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2310+</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×21×21</m:t>
                        </m:r>
                      </m:e>
                    </m:d>
                    <m:r>
                      <a:rPr lang="en-US" i="1">
                        <a:latin typeface="Cambria Math" panose="02040503050406030204" pitchFamily="18" charset="0"/>
                      </a:rPr>
                      <m:t>=3696 </m:t>
                    </m:r>
                    <m:r>
                      <a:rPr lang="en-US" i="1">
                        <a:latin typeface="Cambria Math" panose="02040503050406030204" pitchFamily="18" charset="0"/>
                      </a:rPr>
                      <m:t>𝑠𝑞</m:t>
                    </m:r>
                    <m:r>
                      <a:rPr lang="en-US" i="1">
                        <a:latin typeface="Cambria Math" panose="02040503050406030204" pitchFamily="18" charset="0"/>
                      </a:rPr>
                      <m:t>.</m:t>
                    </m:r>
                    <m:r>
                      <a:rPr lang="en-US" i="1">
                        <a:latin typeface="Cambria Math" panose="02040503050406030204" pitchFamily="18" charset="0"/>
                      </a:rPr>
                      <m:t>𝑐𝑚</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211" y="1445623"/>
                <a:ext cx="12009120" cy="5312227"/>
              </a:xfrm>
              <a:blipFill>
                <a:blip r:embed="rId2"/>
                <a:stretch>
                  <a:fillRect l="-660" t="-1376" r="-761"/>
                </a:stretch>
              </a:blipFill>
            </p:spPr>
            <p:txBody>
              <a:bodyPr/>
              <a:lstStyle/>
              <a:p>
                <a:r>
                  <a:rPr lang="en-US">
                    <a:noFill/>
                  </a:rPr>
                  <a:t> </a:t>
                </a:r>
              </a:p>
            </p:txBody>
          </p:sp>
        </mc:Fallback>
      </mc:AlternateContent>
    </p:spTree>
    <p:extLst>
      <p:ext uri="{BB962C8B-B14F-4D97-AF65-F5344CB8AC3E}">
        <p14:creationId xmlns="" xmlns:p14="http://schemas.microsoft.com/office/powerpoint/2010/main" val="3662596068"/>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1" end="1"/>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p:cTn id="5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4" dur="500"/>
                                        <p:tgtEl>
                                          <p:spTgt spid="3">
                                            <p:txEl>
                                              <p:pRg st="7" end="7"/>
                                            </p:txEl>
                                          </p:spTgt>
                                        </p:tgtEl>
                                      </p:cBhvr>
                                    </p:animEffect>
                                  </p:childTnLst>
                                </p:cTn>
                              </p:par>
                              <p:par>
                                <p:cTn id="55" presetID="53" presetClass="entr" presetSubtype="16"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p:cTn id="5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9" dur="500"/>
                                        <p:tgtEl>
                                          <p:spTgt spid="3">
                                            <p:txEl>
                                              <p:pRg st="8" end="8"/>
                                            </p:txEl>
                                          </p:spTgt>
                                        </p:tgtEl>
                                      </p:cBhvr>
                                    </p:animEffect>
                                  </p:childTnLst>
                                </p:cTn>
                              </p:par>
                              <p:par>
                                <p:cTn id="60" presetID="53" presetClass="entr" presetSubtype="16" fill="hold" nodeType="with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 calcmode="lin" valueType="num">
                                      <p:cBhvr>
                                        <p:cTn id="62"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65463" y="1541418"/>
                <a:ext cx="11939451" cy="5190308"/>
              </a:xfrm>
            </p:spPr>
            <p:txBody>
              <a:bodyPr>
                <a:normAutofit lnSpcReduction="10000"/>
              </a:bodyPr>
              <a:lstStyle/>
              <a:p>
                <a:pPr marL="0" lvl="0" indent="0">
                  <a:buNone/>
                </a:pPr>
                <a:r>
                  <a:rPr lang="en-US" dirty="0"/>
                  <a:t>11) A closed metallic cylinder box is 1.25m high and its base radius is 35cm. if the sheet metal costs Rs.80 per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the cost of the material used in the box?</a:t>
                </a:r>
              </a:p>
              <a:p>
                <a:pPr marL="0" indent="0">
                  <a:buNone/>
                </a:pPr>
                <a:r>
                  <a:rPr lang="en-US" dirty="0"/>
                  <a:t>Sol) Total surface area = </a:t>
                </a:r>
                <a14:m>
                  <m:oMath xmlns:m="http://schemas.openxmlformats.org/officeDocument/2006/math">
                    <m:r>
                      <a:rPr lang="en-US" i="1">
                        <a:latin typeface="Cambria Math" panose="02040503050406030204" pitchFamily="18" charset="0"/>
                      </a:rPr>
                      <m:t>2ᴨ</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35</m:t>
                        </m:r>
                      </m:num>
                      <m:den>
                        <m:r>
                          <a:rPr lang="en-US" i="1">
                            <a:latin typeface="Cambria Math" panose="02040503050406030204" pitchFamily="18" charset="0"/>
                          </a:rPr>
                          <m:t>100</m:t>
                        </m:r>
                      </m:den>
                    </m:f>
                    <m:r>
                      <a:rPr lang="en-US" i="1">
                        <a:latin typeface="Cambria Math" panose="02040503050406030204" pitchFamily="18" charset="0"/>
                      </a:rPr>
                      <m:t>×(1.25+0.35)]</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m:t>
                          </m:r>
                          <m:f>
                            <m:fPr>
                              <m:ctrlPr>
                                <a:rPr lang="en-US" i="1">
                                  <a:latin typeface="Cambria Math" panose="02040503050406030204" pitchFamily="18" charset="0"/>
                                </a:rPr>
                              </m:ctrlPr>
                            </m:fPr>
                            <m:num>
                              <m:r>
                                <a:rPr lang="en-US" i="1">
                                  <a:latin typeface="Cambria Math" panose="02040503050406030204" pitchFamily="18" charset="0"/>
                                </a:rPr>
                                <m:t>22</m:t>
                              </m:r>
                            </m:num>
                            <m:den>
                              <m:r>
                                <a:rPr lang="en-US" i="1">
                                  <a:latin typeface="Cambria Math" panose="02040503050406030204" pitchFamily="18" charset="0"/>
                                </a:rPr>
                                <m:t>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35</m:t>
                              </m:r>
                            </m:num>
                            <m:den>
                              <m:r>
                                <a:rPr lang="en-US" i="1">
                                  <a:latin typeface="Cambria Math" panose="02040503050406030204" pitchFamily="18" charset="0"/>
                                </a:rPr>
                                <m:t>100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10</m:t>
                              </m:r>
                            </m:den>
                          </m:f>
                        </m:e>
                      </m:d>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=3.52</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𝐶𝑜𝑠𝑡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𝑚𝑎𝑡𝑒𝑟𝑖𝑎𝑙</m:t>
                      </m:r>
                      <m:r>
                        <a:rPr lang="en-US" i="1">
                          <a:latin typeface="Cambria Math" panose="02040503050406030204" pitchFamily="18" charset="0"/>
                        </a:rPr>
                        <m:t>=</m:t>
                      </m:r>
                      <m:r>
                        <a:rPr lang="en-US" i="1">
                          <a:latin typeface="Cambria Math" panose="02040503050406030204" pitchFamily="18" charset="0"/>
                        </a:rPr>
                        <m:t>𝑅𝑠</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3.52×80</m:t>
                          </m:r>
                        </m:e>
                      </m:d>
                      <m:r>
                        <a:rPr lang="en-US" i="1">
                          <a:latin typeface="Cambria Math" panose="02040503050406030204" pitchFamily="18" charset="0"/>
                        </a:rPr>
                        <m:t>=</m:t>
                      </m:r>
                      <m:r>
                        <a:rPr lang="en-US" i="1">
                          <a:latin typeface="Cambria Math" panose="02040503050406030204" pitchFamily="18" charset="0"/>
                        </a:rPr>
                        <m:t>𝑅𝑠</m:t>
                      </m:r>
                      <m:r>
                        <a:rPr lang="en-US" i="1">
                          <a:latin typeface="Cambria Math" panose="02040503050406030204" pitchFamily="18" charset="0"/>
                        </a:rPr>
                        <m:t>.281.60</m:t>
                      </m:r>
                    </m:oMath>
                  </m:oMathPara>
                </a14:m>
                <a:endParaRPr lang="en-US" dirty="0"/>
              </a:p>
              <a:p>
                <a:pPr marL="0" indent="0">
                  <a:buNone/>
                </a:pPr>
                <a:endParaRPr lang="en-US" dirty="0"/>
              </a:p>
              <a:p>
                <a:pPr marL="0" indent="0">
                  <a:buNone/>
                </a:pPr>
                <a:r>
                  <a:rPr lang="en-US" dirty="0"/>
                  <a:t>12) A cone, a hemisphere and a cylinder stand on equal bases and have the same height. Find the ratio of their volumes?</a:t>
                </a:r>
              </a:p>
              <a:p>
                <a:pPr marL="0" indent="0">
                  <a:buNone/>
                </a:pPr>
                <a:r>
                  <a:rPr lang="en-US" dirty="0"/>
                  <a:t>Sol) Let R be the radius of each.</a:t>
                </a:r>
              </a:p>
              <a:p>
                <a:pPr marL="0" indent="0">
                  <a:buNone/>
                </a:pPr>
                <a:r>
                  <a:rPr lang="en-US" dirty="0"/>
                  <a:t>Height of hemisphere = Its radius = R</a:t>
                </a:r>
              </a:p>
              <a:p>
                <a:pPr marL="0" indent="0">
                  <a:buNone/>
                </a:pPr>
                <a:r>
                  <a:rPr lang="en-US" dirty="0"/>
                  <a:t>Height of each = R.</a:t>
                </a:r>
              </a:p>
              <a:p>
                <a:pPr marL="0" indent="0">
                  <a:buNone/>
                </a:pPr>
                <a:r>
                  <a:rPr lang="en-US" dirty="0"/>
                  <a:t>Ratio of volumes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l-GR" i="1" smtClean="0">
                        <a:latin typeface="Cambria Math" panose="02040503050406030204" pitchFamily="18" charset="0"/>
                      </a:rPr>
                      <m:t>ᴨ</m:t>
                    </m:r>
                    <m:sSup>
                      <m:sSupPr>
                        <m:ctrlPr>
                          <a:rPr lang="el-GR"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i="1">
                        <a:latin typeface="Cambria Math" panose="02040503050406030204" pitchFamily="18" charset="0"/>
                      </a:rPr>
                      <m:t>×</m:t>
                    </m:r>
                  </m:oMath>
                </a14:m>
                <a:r>
                  <a:rPr lang="en-US" dirty="0"/>
                  <a:t>R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r>
                      <a:rPr lang="el-GR" i="1">
                        <a:latin typeface="Cambria Math" panose="02040503050406030204" pitchFamily="18" charset="0"/>
                      </a:rPr>
                      <m:t>ᴨ</m:t>
                    </m:r>
                    <m:sSup>
                      <m:sSupPr>
                        <m:ctrlPr>
                          <a:rPr lang="el-GR" i="1">
                            <a:latin typeface="Cambria Math" panose="02040503050406030204" pitchFamily="18" charset="0"/>
                          </a:rPr>
                        </m:ctrlPr>
                      </m:sSupPr>
                      <m:e>
                        <m:r>
                          <a:rPr lang="en-US" i="1">
                            <a:latin typeface="Cambria Math" panose="02040503050406030204" pitchFamily="18" charset="0"/>
                          </a:rPr>
                          <m:t>𝑅</m:t>
                        </m:r>
                      </m:e>
                      <m:sup>
                        <m:r>
                          <a:rPr lang="en-US" b="0" i="1" smtClean="0">
                            <a:latin typeface="Cambria Math" panose="02040503050406030204" pitchFamily="18" charset="0"/>
                          </a:rPr>
                          <m:t>3</m:t>
                        </m:r>
                      </m:sup>
                    </m:sSup>
                  </m:oMath>
                </a14:m>
                <a:r>
                  <a:rPr lang="en-US" dirty="0"/>
                  <a:t>: </a:t>
                </a:r>
                <a14:m>
                  <m:oMath xmlns:m="http://schemas.openxmlformats.org/officeDocument/2006/math">
                    <m:r>
                      <a:rPr lang="el-GR" i="1">
                        <a:latin typeface="Cambria Math" panose="02040503050406030204" pitchFamily="18" charset="0"/>
                      </a:rPr>
                      <m:t>ᴨ</m:t>
                    </m:r>
                    <m:sSup>
                      <m:sSupPr>
                        <m:ctrlPr>
                          <a:rPr lang="el-GR"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R = 1 : 2 : 3</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5463" y="1541418"/>
                <a:ext cx="11939451" cy="5190308"/>
              </a:xfrm>
              <a:blipFill>
                <a:blip r:embed="rId2"/>
                <a:stretch>
                  <a:fillRect l="-664" t="-2115" r="-357"/>
                </a:stretch>
              </a:blipFill>
            </p:spPr>
            <p:txBody>
              <a:bodyPr/>
              <a:lstStyle/>
              <a:p>
                <a:r>
                  <a:rPr lang="en-US">
                    <a:noFill/>
                  </a:rPr>
                  <a:t> </a:t>
                </a:r>
              </a:p>
            </p:txBody>
          </p:sp>
        </mc:Fallback>
      </mc:AlternateContent>
    </p:spTree>
    <p:extLst>
      <p:ext uri="{BB962C8B-B14F-4D97-AF65-F5344CB8AC3E}">
        <p14:creationId xmlns="" xmlns:p14="http://schemas.microsoft.com/office/powerpoint/2010/main" val="254879504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8613"/>
            <a:ext cx="8610600" cy="1293028"/>
          </a:xfrm>
        </p:spPr>
        <p:txBody>
          <a:bodyPr/>
          <a:lstStyle/>
          <a:p>
            <a:r>
              <a:rPr lang="en-US" b="1" dirty="0"/>
              <a:t>Surds and Indices</a:t>
            </a:r>
            <a:r>
              <a:rPr lang="en-US" dirty="0"/>
              <a:t/>
            </a:r>
            <a:br>
              <a:rPr lang="en-US" dirty="0"/>
            </a:b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56755" y="1428206"/>
                <a:ext cx="11861074" cy="5286103"/>
              </a:xfrm>
            </p:spPr>
            <p:txBody>
              <a:bodyPr>
                <a:normAutofit/>
              </a:bodyPr>
              <a:lstStyle/>
              <a:p>
                <a:pPr marL="0" indent="0">
                  <a:buNone/>
                </a:pPr>
                <a:r>
                  <a:rPr lang="en-US" sz="2400" b="1" dirty="0"/>
                  <a:t>IMPORTANT FACTS &amp; FORMULAE</a:t>
                </a:r>
              </a:p>
              <a:p>
                <a:pPr marL="0" indent="0">
                  <a:buNone/>
                </a:pPr>
                <a:endParaRPr lang="en-US" b="1" dirty="0"/>
              </a:p>
              <a:p>
                <a:pPr marL="0" indent="0">
                  <a:buNone/>
                </a:pPr>
                <a:r>
                  <a:rPr lang="en-US" b="1" dirty="0"/>
                  <a:t>LAWS OF INDICES:</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sSup>
                  </m:oMath>
                </a14:m>
                <a:endParaRPr lang="en-US" dirty="0"/>
              </a:p>
              <a:p>
                <a:pPr lvl="1"/>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sup>
                        </m:sSup>
                      </m:num>
                      <m:den>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p>
                    </m:sSup>
                  </m:oMath>
                </a14:m>
                <a:endParaRPr lang="en-US"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sup>
                        </m:sSup>
                        <m:r>
                          <a:rPr lang="en-US" i="1">
                            <a:latin typeface="Cambria Math" panose="02040503050406030204" pitchFamily="18" charset="0"/>
                          </a:rPr>
                          <m:t>)</m:t>
                        </m:r>
                      </m:e>
                      <m:sup>
                        <m:r>
                          <a:rPr lang="en-US" i="1">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𝑚𝑛</m:t>
                        </m:r>
                      </m:sup>
                    </m:sSup>
                  </m:oMath>
                </a14:m>
                <a:endParaRPr lang="en-US"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𝑎𝑏</m:t>
                        </m:r>
                      </m:e>
                      <m:sup>
                        <m:r>
                          <a:rPr lang="en-US" i="1">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𝑛</m:t>
                        </m:r>
                      </m:sup>
                    </m:sSup>
                  </m:oMath>
                </a14:m>
                <a:endParaRPr lang="en-US"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r>
                          <a:rPr lang="en-US" i="1">
                            <a:latin typeface="Cambria Math" panose="02040503050406030204" pitchFamily="18" charset="0"/>
                          </a:rPr>
                          <m:t>]</m:t>
                        </m:r>
                      </m:e>
                      <m:sup>
                        <m:r>
                          <a:rPr lang="en-US" i="1">
                            <a:latin typeface="Cambria Math" panose="02040503050406030204" pitchFamily="18" charset="0"/>
                          </a:rPr>
                          <m:t>𝑛</m:t>
                        </m:r>
                      </m:sup>
                    </m:s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num>
                      <m:den>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𝑛</m:t>
                            </m:r>
                          </m:sup>
                        </m:sSup>
                      </m:den>
                    </m:f>
                  </m:oMath>
                </a14:m>
                <a:endParaRPr lang="en-US"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0</m:t>
                        </m:r>
                      </m:sup>
                    </m:sSup>
                    <m:r>
                      <a:rPr lang="en-US" i="1">
                        <a:latin typeface="Cambria Math" panose="02040503050406030204" pitchFamily="18" charset="0"/>
                      </a:rPr>
                      <m:t>=1</m:t>
                    </m:r>
                  </m:oMath>
                </a14:m>
                <a:endParaRPr lang="en-US" b="1" dirty="0"/>
              </a:p>
              <a:p>
                <a:pPr marL="457200" lvl="1" indent="0">
                  <a:buNone/>
                </a:pPr>
                <a:endParaRPr lang="en-US" b="1" dirty="0"/>
              </a:p>
              <a:p>
                <a:pPr marL="0" indent="0">
                  <a:buNone/>
                </a:pPr>
                <a:r>
                  <a:rPr lang="en-US" b="1" dirty="0"/>
                  <a:t>SURDS: </a:t>
                </a:r>
              </a:p>
              <a:p>
                <a:pPr marL="0" indent="0">
                  <a:buNone/>
                </a:pPr>
                <a:r>
                  <a:rPr lang="en-US" dirty="0"/>
                  <a:t>	Let a be a rational number and n be a positive integer such that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sup>
                    </m:sSup>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oMath>
                </a14:m>
                <a:r>
                  <a:rPr lang="en-US" dirty="0"/>
                  <a:t> is irrational. Then, </a:t>
                </a:r>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oMath>
                </a14:m>
                <a:r>
                  <a:rPr lang="en-US" dirty="0"/>
                  <a:t> is called a surd of order n.</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6755" y="1428206"/>
                <a:ext cx="11861074" cy="5286103"/>
              </a:xfrm>
              <a:blipFill>
                <a:blip r:embed="rId2"/>
                <a:stretch>
                  <a:fillRect l="-823" t="-1615" b="-807"/>
                </a:stretch>
              </a:blipFill>
            </p:spPr>
            <p:txBody>
              <a:bodyPr/>
              <a:lstStyle/>
              <a:p>
                <a:r>
                  <a:rPr lang="en-US">
                    <a:noFill/>
                  </a:rPr>
                  <a:t> </a:t>
                </a:r>
              </a:p>
            </p:txBody>
          </p:sp>
        </mc:Fallback>
      </mc:AlternateContent>
    </p:spTree>
    <p:extLst>
      <p:ext uri="{BB962C8B-B14F-4D97-AF65-F5344CB8AC3E}">
        <p14:creationId xmlns="" xmlns:p14="http://schemas.microsoft.com/office/powerpoint/2010/main" val="4004799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80">
                                          <p:stCondLst>
                                            <p:cond delay="0"/>
                                          </p:stCondLst>
                                        </p:cTn>
                                        <p:tgtEl>
                                          <p:spTgt spid="3">
                                            <p:txEl>
                                              <p:pRg st="2" end="2"/>
                                            </p:txEl>
                                          </p:spTgt>
                                        </p:tgtEl>
                                      </p:cBhvr>
                                    </p:animEffect>
                                    <p:anim calcmode="lin" valueType="num">
                                      <p:cBhvr>
                                        <p:cTn id="2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2" end="2"/>
                                            </p:txEl>
                                          </p:spTgt>
                                        </p:tgtEl>
                                      </p:cBhvr>
                                      <p:to x="100000" y="60000"/>
                                    </p:animScale>
                                    <p:animScale>
                                      <p:cBhvr>
                                        <p:cTn id="26" dur="166" decel="50000">
                                          <p:stCondLst>
                                            <p:cond delay="676"/>
                                          </p:stCondLst>
                                        </p:cTn>
                                        <p:tgtEl>
                                          <p:spTgt spid="3">
                                            <p:txEl>
                                              <p:pRg st="2" end="2"/>
                                            </p:txEl>
                                          </p:spTgt>
                                        </p:tgtEl>
                                      </p:cBhvr>
                                      <p:to x="100000" y="100000"/>
                                    </p:animScale>
                                    <p:animScale>
                                      <p:cBhvr>
                                        <p:cTn id="27" dur="26">
                                          <p:stCondLst>
                                            <p:cond delay="1312"/>
                                          </p:stCondLst>
                                        </p:cTn>
                                        <p:tgtEl>
                                          <p:spTgt spid="3">
                                            <p:txEl>
                                              <p:pRg st="2" end="2"/>
                                            </p:txEl>
                                          </p:spTgt>
                                        </p:tgtEl>
                                      </p:cBhvr>
                                      <p:to x="100000" y="80000"/>
                                    </p:animScale>
                                    <p:animScale>
                                      <p:cBhvr>
                                        <p:cTn id="28" dur="166" decel="50000">
                                          <p:stCondLst>
                                            <p:cond delay="1338"/>
                                          </p:stCondLst>
                                        </p:cTn>
                                        <p:tgtEl>
                                          <p:spTgt spid="3">
                                            <p:txEl>
                                              <p:pRg st="2" end="2"/>
                                            </p:txEl>
                                          </p:spTgt>
                                        </p:tgtEl>
                                      </p:cBhvr>
                                      <p:to x="100000" y="100000"/>
                                    </p:animScale>
                                    <p:animScale>
                                      <p:cBhvr>
                                        <p:cTn id="29" dur="26">
                                          <p:stCondLst>
                                            <p:cond delay="1642"/>
                                          </p:stCondLst>
                                        </p:cTn>
                                        <p:tgtEl>
                                          <p:spTgt spid="3">
                                            <p:txEl>
                                              <p:pRg st="2" end="2"/>
                                            </p:txEl>
                                          </p:spTgt>
                                        </p:tgtEl>
                                      </p:cBhvr>
                                      <p:to x="100000" y="90000"/>
                                    </p:animScale>
                                    <p:animScale>
                                      <p:cBhvr>
                                        <p:cTn id="30" dur="166" decel="50000">
                                          <p:stCondLst>
                                            <p:cond delay="1668"/>
                                          </p:stCondLst>
                                        </p:cTn>
                                        <p:tgtEl>
                                          <p:spTgt spid="3">
                                            <p:txEl>
                                              <p:pRg st="2" end="2"/>
                                            </p:txEl>
                                          </p:spTgt>
                                        </p:tgtEl>
                                      </p:cBhvr>
                                      <p:to x="100000" y="100000"/>
                                    </p:animScale>
                                    <p:animScale>
                                      <p:cBhvr>
                                        <p:cTn id="31" dur="26">
                                          <p:stCondLst>
                                            <p:cond delay="1808"/>
                                          </p:stCondLst>
                                        </p:cTn>
                                        <p:tgtEl>
                                          <p:spTgt spid="3">
                                            <p:txEl>
                                              <p:pRg st="2" end="2"/>
                                            </p:txEl>
                                          </p:spTgt>
                                        </p:tgtEl>
                                      </p:cBhvr>
                                      <p:to x="100000" y="95000"/>
                                    </p:animScale>
                                    <p:animScale>
                                      <p:cBhvr>
                                        <p:cTn id="32" dur="166" decel="50000">
                                          <p:stCondLst>
                                            <p:cond delay="1834"/>
                                          </p:stCondLst>
                                        </p:cTn>
                                        <p:tgtEl>
                                          <p:spTgt spid="3">
                                            <p:txEl>
                                              <p:pRg st="2" end="2"/>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3" end="3"/>
                                            </p:txEl>
                                          </p:spTgt>
                                        </p:tgtEl>
                                        <p:attrNameLst>
                                          <p:attrName>ppt_h</p:attrName>
                                        </p:attrNameLst>
                                      </p:cBhvr>
                                      <p:tavLst>
                                        <p:tav tm="0">
                                          <p:val>
                                            <p:flt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4" end="4"/>
                                            </p:txEl>
                                          </p:spTgt>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p:cTn id="4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3">
                                            <p:txEl>
                                              <p:pRg st="5" end="5"/>
                                            </p:txEl>
                                          </p:spTgt>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p:cTn id="5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7" end="7"/>
                                            </p:txEl>
                                          </p:spTgt>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p:cTn id="5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wipe(down)">
                                      <p:cBhvr>
                                        <p:cTn id="63" dur="580">
                                          <p:stCondLst>
                                            <p:cond delay="0"/>
                                          </p:stCondLst>
                                        </p:cTn>
                                        <p:tgtEl>
                                          <p:spTgt spid="3">
                                            <p:txEl>
                                              <p:pRg st="10" end="10"/>
                                            </p:txEl>
                                          </p:spTgt>
                                        </p:tgtEl>
                                      </p:cBhvr>
                                    </p:animEffect>
                                    <p:anim calcmode="lin" valueType="num">
                                      <p:cBhvr>
                                        <p:cTn id="64"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10" end="10"/>
                                            </p:txEl>
                                          </p:spTgt>
                                        </p:tgtEl>
                                      </p:cBhvr>
                                      <p:to x="100000" y="60000"/>
                                    </p:animScale>
                                    <p:animScale>
                                      <p:cBhvr>
                                        <p:cTn id="70" dur="166" decel="50000">
                                          <p:stCondLst>
                                            <p:cond delay="676"/>
                                          </p:stCondLst>
                                        </p:cTn>
                                        <p:tgtEl>
                                          <p:spTgt spid="3">
                                            <p:txEl>
                                              <p:pRg st="10" end="10"/>
                                            </p:txEl>
                                          </p:spTgt>
                                        </p:tgtEl>
                                      </p:cBhvr>
                                      <p:to x="100000" y="100000"/>
                                    </p:animScale>
                                    <p:animScale>
                                      <p:cBhvr>
                                        <p:cTn id="71" dur="26">
                                          <p:stCondLst>
                                            <p:cond delay="1312"/>
                                          </p:stCondLst>
                                        </p:cTn>
                                        <p:tgtEl>
                                          <p:spTgt spid="3">
                                            <p:txEl>
                                              <p:pRg st="10" end="10"/>
                                            </p:txEl>
                                          </p:spTgt>
                                        </p:tgtEl>
                                      </p:cBhvr>
                                      <p:to x="100000" y="80000"/>
                                    </p:animScale>
                                    <p:animScale>
                                      <p:cBhvr>
                                        <p:cTn id="72" dur="166" decel="50000">
                                          <p:stCondLst>
                                            <p:cond delay="1338"/>
                                          </p:stCondLst>
                                        </p:cTn>
                                        <p:tgtEl>
                                          <p:spTgt spid="3">
                                            <p:txEl>
                                              <p:pRg st="10" end="10"/>
                                            </p:txEl>
                                          </p:spTgt>
                                        </p:tgtEl>
                                      </p:cBhvr>
                                      <p:to x="100000" y="100000"/>
                                    </p:animScale>
                                    <p:animScale>
                                      <p:cBhvr>
                                        <p:cTn id="73" dur="26">
                                          <p:stCondLst>
                                            <p:cond delay="1642"/>
                                          </p:stCondLst>
                                        </p:cTn>
                                        <p:tgtEl>
                                          <p:spTgt spid="3">
                                            <p:txEl>
                                              <p:pRg st="10" end="10"/>
                                            </p:txEl>
                                          </p:spTgt>
                                        </p:tgtEl>
                                      </p:cBhvr>
                                      <p:to x="100000" y="90000"/>
                                    </p:animScale>
                                    <p:animScale>
                                      <p:cBhvr>
                                        <p:cTn id="74" dur="166" decel="50000">
                                          <p:stCondLst>
                                            <p:cond delay="1668"/>
                                          </p:stCondLst>
                                        </p:cTn>
                                        <p:tgtEl>
                                          <p:spTgt spid="3">
                                            <p:txEl>
                                              <p:pRg st="10" end="10"/>
                                            </p:txEl>
                                          </p:spTgt>
                                        </p:tgtEl>
                                      </p:cBhvr>
                                      <p:to x="100000" y="100000"/>
                                    </p:animScale>
                                    <p:animScale>
                                      <p:cBhvr>
                                        <p:cTn id="75" dur="26">
                                          <p:stCondLst>
                                            <p:cond delay="1808"/>
                                          </p:stCondLst>
                                        </p:cTn>
                                        <p:tgtEl>
                                          <p:spTgt spid="3">
                                            <p:txEl>
                                              <p:pRg st="10" end="10"/>
                                            </p:txEl>
                                          </p:spTgt>
                                        </p:tgtEl>
                                      </p:cBhvr>
                                      <p:to x="100000" y="95000"/>
                                    </p:animScale>
                                    <p:animScale>
                                      <p:cBhvr>
                                        <p:cTn id="76" dur="166" decel="50000">
                                          <p:stCondLst>
                                            <p:cond delay="1834"/>
                                          </p:stCondLst>
                                        </p:cTn>
                                        <p:tgtEl>
                                          <p:spTgt spid="3">
                                            <p:txEl>
                                              <p:pRg st="10" end="10"/>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 calcmode="lin" valueType="num">
                                      <p:cBhvr>
                                        <p:cTn id="81"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55172" y="1820091"/>
                <a:ext cx="10820400" cy="4024125"/>
              </a:xfrm>
            </p:spPr>
            <p:txBody>
              <a:bodyPr/>
              <a:lstStyle/>
              <a:p>
                <a:pPr marL="0" indent="0">
                  <a:buNone/>
                </a:pPr>
                <a:r>
                  <a:rPr lang="en-US" b="1" dirty="0"/>
                  <a:t>LAWS OF SURDS:</a:t>
                </a:r>
              </a:p>
              <a:p>
                <a:pPr marL="0" indent="0">
                  <a:buNone/>
                </a:pPr>
                <a:endParaRPr lang="en-US" dirty="0"/>
              </a:p>
              <a:p>
                <a:pPr lvl="1"/>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sup>
                    </m:sSup>
                  </m:oMath>
                </a14:m>
                <a:endParaRPr lang="en-US" dirty="0"/>
              </a:p>
              <a:p>
                <a:pPr lvl="1"/>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𝑎𝑏</m:t>
                        </m:r>
                      </m:e>
                    </m:rad>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𝑏</m:t>
                        </m:r>
                      </m:e>
                    </m:rad>
                  </m:oMath>
                </a14:m>
                <a:endParaRPr lang="en-US" dirty="0"/>
              </a:p>
              <a:p>
                <a:pPr lvl="1"/>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𝑛</m:t>
                        </m:r>
                      </m:deg>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rad>
                    <m:r>
                      <a:rPr lang="en-US" i="1">
                        <a:latin typeface="Cambria Math" panose="02040503050406030204" pitchFamily="18" charset="0"/>
                      </a:rPr>
                      <m:t>=</m:t>
                    </m:r>
                    <m:f>
                      <m:fPr>
                        <m:ctrlPr>
                          <a:rPr lang="en-US" i="1">
                            <a:latin typeface="Cambria Math" panose="02040503050406030204" pitchFamily="18" charset="0"/>
                          </a:rPr>
                        </m:ctrlPr>
                      </m:fPr>
                      <m:num>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num>
                      <m:den>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𝑏</m:t>
                            </m:r>
                          </m:e>
                        </m:rad>
                      </m:den>
                    </m:f>
                  </m:oMath>
                </a14:m>
                <a:endParaRPr lang="en-US" dirty="0"/>
              </a:p>
              <a:p>
                <a:pPr lvl="1"/>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e>
                        </m:d>
                      </m:e>
                      <m:sup>
                        <m:r>
                          <a:rPr lang="en-US" i="1">
                            <a:latin typeface="Cambria Math" panose="02040503050406030204" pitchFamily="18" charset="0"/>
                          </a:rPr>
                          <m:t>𝑛</m:t>
                        </m:r>
                      </m:sup>
                    </m:sSup>
                    <m:r>
                      <a:rPr lang="en-US" i="1">
                        <a:latin typeface="Cambria Math" panose="02040503050406030204" pitchFamily="18" charset="0"/>
                      </a:rPr>
                      <m:t>=</m:t>
                    </m:r>
                    <m:r>
                      <a:rPr lang="en-US" i="1">
                        <a:latin typeface="Cambria Math" panose="02040503050406030204" pitchFamily="18" charset="0"/>
                      </a:rPr>
                      <m:t>𝑎</m:t>
                    </m:r>
                  </m:oMath>
                </a14:m>
                <a:endParaRPr lang="en-US" dirty="0"/>
              </a:p>
              <a:p>
                <a:pPr lvl="1"/>
                <a14:m>
                  <m:oMath xmlns:m="http://schemas.openxmlformats.org/officeDocument/2006/math">
                    <m:rad>
                      <m:radPr>
                        <m:ctrlPr>
                          <a:rPr lang="en-US" i="1">
                            <a:latin typeface="Cambria Math" panose="02040503050406030204" pitchFamily="18" charset="0"/>
                          </a:rPr>
                        </m:ctrlPr>
                      </m:radPr>
                      <m:deg>
                        <m:r>
                          <a:rPr lang="en-US" i="1">
                            <a:latin typeface="Cambria Math" panose="02040503050406030204" pitchFamily="18" charset="0"/>
                          </a:rPr>
                          <m:t>𝑚</m:t>
                        </m:r>
                      </m:deg>
                      <m:e>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r>
                          <a:rPr lang="en-US" i="1">
                            <a:latin typeface="Cambria Math" panose="02040503050406030204" pitchFamily="18" charset="0"/>
                          </a:rPr>
                          <m:t>=</m:t>
                        </m:r>
                      </m:e>
                    </m:rad>
                    <m:r>
                      <a:rPr lang="en-US" i="1">
                        <a:latin typeface="Cambria Math" panose="02040503050406030204" pitchFamily="18" charset="0"/>
                      </a:rPr>
                      <m:t>  </m:t>
                    </m:r>
                    <m:rad>
                      <m:radPr>
                        <m:ctrlPr>
                          <a:rPr lang="en-US" i="1">
                            <a:latin typeface="Cambria Math" panose="02040503050406030204" pitchFamily="18" charset="0"/>
                          </a:rPr>
                        </m:ctrlPr>
                      </m:radPr>
                      <m:deg>
                        <m:r>
                          <a:rPr lang="en-US" i="1">
                            <a:latin typeface="Cambria Math" panose="02040503050406030204" pitchFamily="18" charset="0"/>
                          </a:rPr>
                          <m:t>𝑚𝑛</m:t>
                        </m:r>
                      </m:deg>
                      <m:e>
                        <m:r>
                          <a:rPr lang="en-US" i="1">
                            <a:latin typeface="Cambria Math" panose="02040503050406030204" pitchFamily="18" charset="0"/>
                          </a:rPr>
                          <m:t>𝑎</m:t>
                        </m:r>
                      </m:e>
                    </m:rad>
                  </m:oMath>
                </a14:m>
                <a:endParaRPr lang="en-US"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𝑛</m:t>
                            </m:r>
                          </m:deg>
                          <m:e>
                            <m:r>
                              <a:rPr lang="en-US" i="1">
                                <a:latin typeface="Cambria Math" panose="02040503050406030204" pitchFamily="18" charset="0"/>
                              </a:rPr>
                              <m:t>𝑎</m:t>
                            </m:r>
                          </m:e>
                        </m:rad>
                        <m:r>
                          <a:rPr lang="en-US" i="1">
                            <a:latin typeface="Cambria Math" panose="02040503050406030204" pitchFamily="18" charset="0"/>
                          </a:rPr>
                          <m:t>)</m:t>
                        </m:r>
                      </m:e>
                      <m:sup>
                        <m:r>
                          <a:rPr lang="en-US" i="1">
                            <a:latin typeface="Cambria Math" panose="02040503050406030204" pitchFamily="18" charset="0"/>
                          </a:rPr>
                          <m:t>𝑚</m:t>
                        </m:r>
                      </m:sup>
                    </m:sSup>
                    <m:r>
                      <a:rPr lang="en-US" i="1">
                        <a:latin typeface="Cambria Math" panose="02040503050406030204" pitchFamily="18" charset="0"/>
                      </a:rPr>
                      <m:t>= </m:t>
                    </m:r>
                    <m:rad>
                      <m:radPr>
                        <m:ctrlPr>
                          <a:rPr lang="en-US" i="1">
                            <a:latin typeface="Cambria Math" panose="02040503050406030204" pitchFamily="18" charset="0"/>
                          </a:rPr>
                        </m:ctrlPr>
                      </m:radPr>
                      <m:deg>
                        <m:r>
                          <a:rPr lang="en-US" i="1">
                            <a:latin typeface="Cambria Math" panose="02040503050406030204" pitchFamily="18" charset="0"/>
                          </a:rPr>
                          <m:t>𝑛</m:t>
                        </m:r>
                      </m:deg>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sup>
                        </m:sSup>
                      </m:e>
                    </m:rad>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5172" y="1820091"/>
                <a:ext cx="10820400" cy="4024125"/>
              </a:xfrm>
              <a:blipFill>
                <a:blip r:embed="rId2"/>
                <a:stretch>
                  <a:fillRect l="-732" t="-1818"/>
                </a:stretch>
              </a:blipFill>
            </p:spPr>
            <p:txBody>
              <a:bodyPr/>
              <a:lstStyle/>
              <a:p>
                <a:r>
                  <a:rPr lang="en-US">
                    <a:noFill/>
                  </a:rPr>
                  <a:t> </a:t>
                </a:r>
              </a:p>
            </p:txBody>
          </p:sp>
        </mc:Fallback>
      </mc:AlternateContent>
    </p:spTree>
    <p:extLst>
      <p:ext uri="{BB962C8B-B14F-4D97-AF65-F5344CB8AC3E}">
        <p14:creationId xmlns="" xmlns:p14="http://schemas.microsoft.com/office/powerpoint/2010/main" val="21512049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3">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p:cTn id="1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3">
                                            <p:txEl>
                                              <p:pRg st="3" end="3"/>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3">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p:cTn id="2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3">
                                            <p:txEl>
                                              <p:pRg st="5" end="5"/>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p:cTn id="3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8" y="1493520"/>
            <a:ext cx="11930743" cy="5364480"/>
          </a:xfrm>
        </p:spPr>
        <p:txBody>
          <a:bodyPr>
            <a:normAutofit/>
          </a:bodyPr>
          <a:lstStyle/>
          <a:p>
            <a:pPr marL="0" indent="0">
              <a:buNone/>
            </a:pPr>
            <a:r>
              <a:rPr lang="en-US" dirty="0"/>
              <a:t>Results on Quadrilaterals:</a:t>
            </a:r>
          </a:p>
          <a:p>
            <a:pPr marL="0" indent="0">
              <a:buNone/>
            </a:pPr>
            <a:endParaRPr lang="en-US" dirty="0"/>
          </a:p>
          <a:p>
            <a:pPr marL="914400" lvl="1" indent="-457200">
              <a:buFont typeface="+mj-lt"/>
              <a:buAutoNum type="arabicPeriod"/>
            </a:pPr>
            <a:r>
              <a:rPr lang="en-US" dirty="0"/>
              <a:t>The diagonals of a parallelogram bisect each other.</a:t>
            </a:r>
          </a:p>
          <a:p>
            <a:pPr marL="914400" lvl="1" indent="-457200">
              <a:buFont typeface="+mj-lt"/>
              <a:buAutoNum type="arabicPeriod"/>
            </a:pPr>
            <a:r>
              <a:rPr lang="en-US" dirty="0"/>
              <a:t>Each diagonal of a parallelogram divides it into two triangles of the same area.</a:t>
            </a:r>
          </a:p>
          <a:p>
            <a:pPr marL="914400" lvl="1" indent="-457200">
              <a:buFont typeface="+mj-lt"/>
              <a:buAutoNum type="arabicPeriod"/>
            </a:pPr>
            <a:r>
              <a:rPr lang="en-US" dirty="0"/>
              <a:t>The diagonals of a rectangle are equal and bisect each other.</a:t>
            </a:r>
          </a:p>
          <a:p>
            <a:pPr marL="914400" lvl="1" indent="-457200">
              <a:buFont typeface="+mj-lt"/>
              <a:buAutoNum type="arabicPeriod"/>
            </a:pPr>
            <a:r>
              <a:rPr lang="en-US" dirty="0"/>
              <a:t>The diagonals of a square are equal and bisect each other at right angles.</a:t>
            </a:r>
          </a:p>
          <a:p>
            <a:pPr marL="914400" lvl="1" indent="-457200">
              <a:buFont typeface="+mj-lt"/>
              <a:buAutoNum type="arabicPeriod"/>
            </a:pPr>
            <a:r>
              <a:rPr lang="en-US" dirty="0"/>
              <a:t>The diagonals of rhombus are unequal and bisect each other at right angles.</a:t>
            </a:r>
          </a:p>
          <a:p>
            <a:pPr marL="914400" lvl="1" indent="-457200">
              <a:buFont typeface="+mj-lt"/>
              <a:buAutoNum type="arabicPeriod"/>
            </a:pPr>
            <a:r>
              <a:rPr lang="en-US" dirty="0"/>
              <a:t>A parallelogram and a rectangle on the same base and between-the same parallels are equal in area.</a:t>
            </a:r>
          </a:p>
          <a:p>
            <a:pPr marL="914400" lvl="1" indent="-457200">
              <a:buFont typeface="+mj-lt"/>
              <a:buAutoNum type="arabicPeriod"/>
            </a:pPr>
            <a:r>
              <a:rPr lang="en-US" dirty="0"/>
              <a:t>Of all the parallelogram of give side, the parallelogram which is a rectangular has the greatest area. </a:t>
            </a:r>
          </a:p>
          <a:p>
            <a:endParaRPr lang="en-US" dirty="0"/>
          </a:p>
        </p:txBody>
      </p:sp>
    </p:spTree>
    <p:extLst>
      <p:ext uri="{BB962C8B-B14F-4D97-AF65-F5344CB8AC3E}">
        <p14:creationId xmlns="" xmlns:p14="http://schemas.microsoft.com/office/powerpoint/2010/main" val="1183872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5" end="5"/>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6" end="6"/>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7" end="7"/>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529242"/>
            <a:ext cx="8610600" cy="1293028"/>
          </a:xfrm>
        </p:spPr>
        <p:txBody>
          <a:bodyPr/>
          <a:lstStyle/>
          <a:p>
            <a:r>
              <a:rPr lang="en-US" b="1" dirty="0"/>
              <a:t>PROBLEMS</a:t>
            </a:r>
            <a:br>
              <a:rPr lang="en-US" b="1" dirty="0"/>
            </a:b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9743" y="1384663"/>
                <a:ext cx="11993880" cy="5347063"/>
              </a:xfrm>
            </p:spPr>
            <p:txBody>
              <a:bodyPr/>
              <a:lstStyle/>
              <a:p>
                <a:pPr marL="0" lvl="0" indent="0">
                  <a:buNone/>
                </a:pPr>
                <a:r>
                  <a:rPr lang="en-US" dirty="0"/>
                  <a:t>1) Evaluate:</a:t>
                </a:r>
              </a:p>
              <a:p>
                <a:pPr marL="914400" lvl="1" indent="-457200">
                  <a:buFont typeface="+mj-lt"/>
                  <a:buAutoNum type="alphaL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(0.00032)</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up>
                    </m:sSup>
                  </m:oMath>
                </a14:m>
                <a:endParaRPr lang="en-US" dirty="0"/>
              </a:p>
              <a:p>
                <a:pPr marL="914400" lvl="1" indent="-457200">
                  <a:buFont typeface="+mj-lt"/>
                  <a:buAutoNum type="alphaLcPeriod"/>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0.16</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(16)</m:t>
                        </m:r>
                      </m:e>
                      <m:sup>
                        <m:r>
                          <a:rPr lang="en-US" i="1">
                            <a:latin typeface="Cambria Math" panose="02040503050406030204" pitchFamily="18" charset="0"/>
                          </a:rPr>
                          <m:t>0.18</m:t>
                        </m:r>
                      </m:sup>
                    </m:sSup>
                  </m:oMath>
                </a14:m>
                <a:endParaRPr lang="en-US" dirty="0"/>
              </a:p>
              <a:p>
                <a:pPr marL="0" indent="0">
                  <a:buNone/>
                </a:pPr>
                <a:r>
                  <a:rPr lang="en-US" dirty="0"/>
                  <a:t>Sol)   </a:t>
                </a:r>
              </a:p>
              <a:p>
                <a:pPr marL="0" indent="0">
                  <a:buNone/>
                </a:pPr>
                <a:r>
                  <a:rPr lang="en-US" dirty="0"/>
                  <a:t>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(0.00032)</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100000</m:t>
                            </m:r>
                          </m:den>
                        </m:f>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5</m:t>
                                </m:r>
                              </m:sup>
                            </m:sSup>
                          </m:num>
                          <m:den>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den>
                        </m:f>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10</m:t>
                                </m:r>
                              </m:den>
                            </m:f>
                            <m:r>
                              <a:rPr lang="en-US" i="1">
                                <a:latin typeface="Cambria Math" panose="02040503050406030204" pitchFamily="18" charset="0"/>
                              </a:rPr>
                              <m:t>)</m:t>
                            </m:r>
                          </m:e>
                          <m:sup>
                            <m:r>
                              <a:rPr lang="en-US" i="1">
                                <a:latin typeface="Cambria Math" panose="02040503050406030204" pitchFamily="18" charset="0"/>
                              </a:rPr>
                              <m:t>5</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r>
                          <a:rPr lang="en-US" i="1">
                            <a:latin typeface="Cambria Math" panose="02040503050406030204" pitchFamily="18" charset="0"/>
                          </a:rPr>
                          <m:t>)</m:t>
                        </m:r>
                      </m:e>
                      <m:sup>
                        <m:r>
                          <a:rPr lang="en-US" i="1">
                            <a:latin typeface="Cambria Math" panose="02040503050406030204" pitchFamily="18" charset="0"/>
                          </a:rPr>
                          <m:t>(5×</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5</m:t>
                            </m:r>
                          </m:den>
                        </m:f>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sup>
                        <m:r>
                          <a:rPr lang="en-US" i="1">
                            <a:latin typeface="Cambria Math" panose="02040503050406030204" pitchFamily="18" charset="0"/>
                          </a:rPr>
                          <m:t>3</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125</m:t>
                        </m:r>
                      </m:den>
                    </m:f>
                  </m:oMath>
                </a14:m>
                <a:endParaRPr lang="en-US" dirty="0"/>
              </a:p>
              <a:p>
                <a:pPr marL="0" lvl="0" indent="0">
                  <a:buNone/>
                </a:pPr>
                <a:r>
                  <a:rPr lang="en-US" dirty="0"/>
                  <a:t>b)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0.16</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(16)</m:t>
                        </m:r>
                      </m:e>
                      <m:sup>
                        <m:r>
                          <a:rPr lang="en-US" i="1">
                            <a:latin typeface="Cambria Math" panose="02040503050406030204" pitchFamily="18" charset="0"/>
                          </a:rPr>
                          <m:t>0.18</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16</m:t>
                            </m:r>
                          </m:e>
                          <m:sup>
                            <m:r>
                              <a:rPr lang="en-US" i="1">
                                <a:latin typeface="Cambria Math" panose="02040503050406030204" pitchFamily="18" charset="0"/>
                              </a:rPr>
                              <m:t>2</m:t>
                            </m:r>
                          </m:sup>
                        </m:sSup>
                        <m:r>
                          <a:rPr lang="en-US" i="1">
                            <a:latin typeface="Cambria Math" panose="02040503050406030204" pitchFamily="18" charset="0"/>
                          </a:rPr>
                          <m:t>)</m:t>
                        </m:r>
                      </m:e>
                      <m:sup>
                        <m:r>
                          <a:rPr lang="en-US" i="1">
                            <a:latin typeface="Cambria Math" panose="02040503050406030204" pitchFamily="18" charset="0"/>
                          </a:rPr>
                          <m:t>0.16</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(16)</m:t>
                        </m:r>
                      </m:e>
                      <m:sup>
                        <m:r>
                          <a:rPr lang="en-US" i="1">
                            <a:latin typeface="Cambria Math" panose="02040503050406030204" pitchFamily="18" charset="0"/>
                          </a:rPr>
                          <m:t>0.18</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(16)</m:t>
                        </m:r>
                      </m:e>
                      <m:sup>
                        <m:r>
                          <a:rPr lang="en-US" i="1">
                            <a:latin typeface="Cambria Math" panose="02040503050406030204" pitchFamily="18" charset="0"/>
                          </a:rPr>
                          <m:t>(0.32+0.18)</m:t>
                        </m:r>
                      </m:sup>
                    </m:sSup>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16</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e>
                    </m:d>
                    <m:r>
                      <a:rPr lang="en-US" i="1">
                        <a:latin typeface="Cambria Math" panose="02040503050406030204" pitchFamily="18" charset="0"/>
                      </a:rPr>
                      <m:t>=4</m:t>
                    </m:r>
                  </m:oMath>
                </a14:m>
                <a:endParaRPr lang="en-US" dirty="0"/>
              </a:p>
              <a:p>
                <a:pPr marL="0" lvl="0" indent="0">
                  <a:buNone/>
                </a:pPr>
                <a:endParaRPr lang="en-US" dirty="0"/>
              </a:p>
              <a:p>
                <a:pPr marL="0" lvl="0" indent="0">
                  <a:buNone/>
                </a:pPr>
                <a:r>
                  <a:rPr lang="en-US" dirty="0"/>
                  <a:t>2) If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=1280,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𝑓𝑖𝑛𝑑</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marL="0" indent="0">
                  <a:buNone/>
                </a:pPr>
                <a:r>
                  <a:rPr lang="en-US" dirty="0"/>
                  <a:t>Sol)</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=1280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e>
                      </m:d>
                      <m:r>
                        <a:rPr lang="en-US" i="1">
                          <a:latin typeface="Cambria Math" panose="02040503050406030204" pitchFamily="18" charset="0"/>
                        </a:rPr>
                        <m:t>=1280⇔</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1280</m:t>
                          </m:r>
                        </m:num>
                        <m:den>
                          <m:r>
                            <a:rPr lang="en-US" i="1">
                              <a:latin typeface="Cambria Math" panose="02040503050406030204" pitchFamily="18" charset="0"/>
                            </a:rPr>
                            <m:t>5</m:t>
                          </m:r>
                        </m:den>
                      </m:f>
                      <m:r>
                        <a:rPr lang="en-US" i="1">
                          <a:latin typeface="Cambria Math" panose="02040503050406030204" pitchFamily="18" charset="0"/>
                        </a:rPr>
                        <m:t>=256=</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−1=8⇔</m:t>
                      </m:r>
                      <m:r>
                        <a:rPr lang="en-US" i="1">
                          <a:latin typeface="Cambria Math" panose="02040503050406030204" pitchFamily="18" charset="0"/>
                        </a:rPr>
                        <m:t>𝑥</m:t>
                      </m:r>
                      <m:r>
                        <a:rPr lang="en-US" i="1">
                          <a:latin typeface="Cambria Math" panose="02040503050406030204" pitchFamily="18" charset="0"/>
                        </a:rPr>
                        <m:t>=9</m:t>
                      </m:r>
                    </m:oMath>
                  </m:oMathPara>
                </a14:m>
                <a:endParaRPr lang="en-US" dirty="0"/>
              </a:p>
              <a:p>
                <a:pPr marL="0" indent="0">
                  <a:buNone/>
                </a:pPr>
                <a:r>
                  <a:rPr lang="en-US" dirty="0"/>
                  <a:t>Hence, x=9</a:t>
                </a:r>
              </a:p>
              <a:p>
                <a:pPr marL="0" lvl="0" indent="0">
                  <a:buNone/>
                </a:pP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9743" y="1384663"/>
                <a:ext cx="11993880" cy="5347063"/>
              </a:xfrm>
              <a:blipFill>
                <a:blip r:embed="rId2"/>
                <a:stretch>
                  <a:fillRect l="-661" t="-1482"/>
                </a:stretch>
              </a:blipFill>
            </p:spPr>
            <p:txBody>
              <a:bodyPr/>
              <a:lstStyle/>
              <a:p>
                <a:r>
                  <a:rPr lang="en-US">
                    <a:noFill/>
                  </a:rPr>
                  <a:t> </a:t>
                </a:r>
              </a:p>
            </p:txBody>
          </p:sp>
        </mc:Fallback>
      </mc:AlternateContent>
    </p:spTree>
    <p:extLst>
      <p:ext uri="{BB962C8B-B14F-4D97-AF65-F5344CB8AC3E}">
        <p14:creationId xmlns="" xmlns:p14="http://schemas.microsoft.com/office/powerpoint/2010/main" val="3300855337"/>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8" dur="500"/>
                                        <p:tgtEl>
                                          <p:spTgt spid="3">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3">
                                            <p:txEl>
                                              <p:pRg st="3" end="3"/>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3" dur="500"/>
                                        <p:tgtEl>
                                          <p:spTgt spid="3">
                                            <p:txEl>
                                              <p:pRg st="4" end="4"/>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 calcmode="lin" valueType="num">
                                      <p:cBhvr>
                                        <p:cTn id="46"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wipe(down)">
                                      <p:cBhvr>
                                        <p:cTn id="53" dur="580">
                                          <p:stCondLst>
                                            <p:cond delay="0"/>
                                          </p:stCondLst>
                                        </p:cTn>
                                        <p:tgtEl>
                                          <p:spTgt spid="3">
                                            <p:txEl>
                                              <p:pRg st="7" end="7"/>
                                            </p:txEl>
                                          </p:spTgt>
                                        </p:tgtEl>
                                      </p:cBhvr>
                                    </p:animEffect>
                                    <p:anim calcmode="lin" valueType="num">
                                      <p:cBhvr>
                                        <p:cTn id="5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59" dur="26">
                                          <p:stCondLst>
                                            <p:cond delay="650"/>
                                          </p:stCondLst>
                                        </p:cTn>
                                        <p:tgtEl>
                                          <p:spTgt spid="3">
                                            <p:txEl>
                                              <p:pRg st="7" end="7"/>
                                            </p:txEl>
                                          </p:spTgt>
                                        </p:tgtEl>
                                      </p:cBhvr>
                                      <p:to x="100000" y="60000"/>
                                    </p:animScale>
                                    <p:animScale>
                                      <p:cBhvr>
                                        <p:cTn id="60" dur="166" decel="50000">
                                          <p:stCondLst>
                                            <p:cond delay="676"/>
                                          </p:stCondLst>
                                        </p:cTn>
                                        <p:tgtEl>
                                          <p:spTgt spid="3">
                                            <p:txEl>
                                              <p:pRg st="7" end="7"/>
                                            </p:txEl>
                                          </p:spTgt>
                                        </p:tgtEl>
                                      </p:cBhvr>
                                      <p:to x="100000" y="100000"/>
                                    </p:animScale>
                                    <p:animScale>
                                      <p:cBhvr>
                                        <p:cTn id="61" dur="26">
                                          <p:stCondLst>
                                            <p:cond delay="1312"/>
                                          </p:stCondLst>
                                        </p:cTn>
                                        <p:tgtEl>
                                          <p:spTgt spid="3">
                                            <p:txEl>
                                              <p:pRg st="7" end="7"/>
                                            </p:txEl>
                                          </p:spTgt>
                                        </p:tgtEl>
                                      </p:cBhvr>
                                      <p:to x="100000" y="80000"/>
                                    </p:animScale>
                                    <p:animScale>
                                      <p:cBhvr>
                                        <p:cTn id="62" dur="166" decel="50000">
                                          <p:stCondLst>
                                            <p:cond delay="1338"/>
                                          </p:stCondLst>
                                        </p:cTn>
                                        <p:tgtEl>
                                          <p:spTgt spid="3">
                                            <p:txEl>
                                              <p:pRg st="7" end="7"/>
                                            </p:txEl>
                                          </p:spTgt>
                                        </p:tgtEl>
                                      </p:cBhvr>
                                      <p:to x="100000" y="100000"/>
                                    </p:animScale>
                                    <p:animScale>
                                      <p:cBhvr>
                                        <p:cTn id="63" dur="26">
                                          <p:stCondLst>
                                            <p:cond delay="1642"/>
                                          </p:stCondLst>
                                        </p:cTn>
                                        <p:tgtEl>
                                          <p:spTgt spid="3">
                                            <p:txEl>
                                              <p:pRg st="7" end="7"/>
                                            </p:txEl>
                                          </p:spTgt>
                                        </p:tgtEl>
                                      </p:cBhvr>
                                      <p:to x="100000" y="90000"/>
                                    </p:animScale>
                                    <p:animScale>
                                      <p:cBhvr>
                                        <p:cTn id="64" dur="166" decel="50000">
                                          <p:stCondLst>
                                            <p:cond delay="1668"/>
                                          </p:stCondLst>
                                        </p:cTn>
                                        <p:tgtEl>
                                          <p:spTgt spid="3">
                                            <p:txEl>
                                              <p:pRg st="7" end="7"/>
                                            </p:txEl>
                                          </p:spTgt>
                                        </p:tgtEl>
                                      </p:cBhvr>
                                      <p:to x="100000" y="100000"/>
                                    </p:animScale>
                                    <p:animScale>
                                      <p:cBhvr>
                                        <p:cTn id="65" dur="26">
                                          <p:stCondLst>
                                            <p:cond delay="1808"/>
                                          </p:stCondLst>
                                        </p:cTn>
                                        <p:tgtEl>
                                          <p:spTgt spid="3">
                                            <p:txEl>
                                              <p:pRg st="7" end="7"/>
                                            </p:txEl>
                                          </p:spTgt>
                                        </p:tgtEl>
                                      </p:cBhvr>
                                      <p:to x="100000" y="95000"/>
                                    </p:animScale>
                                    <p:animScale>
                                      <p:cBhvr>
                                        <p:cTn id="66" dur="166" decel="50000">
                                          <p:stCondLst>
                                            <p:cond delay="1834"/>
                                          </p:stCondLst>
                                        </p:cTn>
                                        <p:tgtEl>
                                          <p:spTgt spid="3">
                                            <p:txEl>
                                              <p:pRg st="7" end="7"/>
                                            </p:txEl>
                                          </p:spTgt>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 calcmode="lin" valueType="num">
                                      <p:cBhvr>
                                        <p:cTn id="7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73" dur="500"/>
                                        <p:tgtEl>
                                          <p:spTgt spid="3">
                                            <p:txEl>
                                              <p:pRg st="8" end="8"/>
                                            </p:txEl>
                                          </p:spTgt>
                                        </p:tgtEl>
                                      </p:cBhvr>
                                    </p:animEffect>
                                  </p:childTnLst>
                                </p:cTn>
                              </p:par>
                              <p:par>
                                <p:cTn id="74" presetID="53" presetClass="entr" presetSubtype="16" fill="hold" nodeType="with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 calcmode="lin" valueType="num">
                                      <p:cBhvr>
                                        <p:cTn id="7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8" dur="500"/>
                                        <p:tgtEl>
                                          <p:spTgt spid="3">
                                            <p:txEl>
                                              <p:pRg st="9" end="9"/>
                                            </p:txEl>
                                          </p:spTgt>
                                        </p:tgtEl>
                                      </p:cBhvr>
                                    </p:animEffect>
                                  </p:childTnLst>
                                </p:cTn>
                              </p:par>
                              <p:par>
                                <p:cTn id="79" presetID="53" presetClass="entr" presetSubtype="16" fill="hold" nodeType="withEffect">
                                  <p:stCondLst>
                                    <p:cond delay="0"/>
                                  </p:stCondLst>
                                  <p:childTnLst>
                                    <p:set>
                                      <p:cBhvr>
                                        <p:cTn id="80" dur="1" fill="hold">
                                          <p:stCondLst>
                                            <p:cond delay="0"/>
                                          </p:stCondLst>
                                        </p:cTn>
                                        <p:tgtEl>
                                          <p:spTgt spid="3">
                                            <p:txEl>
                                              <p:pRg st="10" end="10"/>
                                            </p:txEl>
                                          </p:spTgt>
                                        </p:tgtEl>
                                        <p:attrNameLst>
                                          <p:attrName>style.visibility</p:attrName>
                                        </p:attrNameLst>
                                      </p:cBhvr>
                                      <p:to>
                                        <p:strVal val="visible"/>
                                      </p:to>
                                    </p:set>
                                    <p:anim calcmode="lin" valueType="num">
                                      <p:cBhvr>
                                        <p:cTn id="81"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2"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8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13211" y="1375953"/>
                <a:ext cx="11904617" cy="5347063"/>
              </a:xfrm>
            </p:spPr>
            <p:txBody>
              <a:bodyPr>
                <a:normAutofit lnSpcReduction="10000"/>
              </a:bodyPr>
              <a:lstStyle/>
              <a:p>
                <a:pPr marL="0" lvl="0" indent="0">
                  <a:buNone/>
                </a:pPr>
                <a:r>
                  <a:rPr lang="en-US" dirty="0"/>
                  <a:t>3) If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d>
                      </m:e>
                      <m:sup>
                        <m:r>
                          <a:rPr lang="en-US" i="1">
                            <a:latin typeface="Cambria Math" panose="02040503050406030204" pitchFamily="18" charset="0"/>
                          </a:rPr>
                          <m:t>3</m:t>
                        </m:r>
                        <m:r>
                          <a:rPr lang="en-US" i="1">
                            <a:latin typeface="Cambria Math" panose="02040503050406030204" pitchFamily="18" charset="0"/>
                          </a:rPr>
                          <m:t>𝑦</m:t>
                        </m:r>
                      </m:sup>
                    </m:sSup>
                    <m:r>
                      <a:rPr lang="en-US" i="1">
                        <a:latin typeface="Cambria Math" panose="02040503050406030204" pitchFamily="18" charset="0"/>
                      </a:rPr>
                      <m:t>=0.008,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𝑓𝑖𝑛𝑑</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m:t>
                            </m:r>
                          </m:e>
                        </m:d>
                      </m:e>
                      <m:sup>
                        <m:r>
                          <a:rPr lang="en-US" i="1">
                            <a:latin typeface="Cambria Math" panose="02040503050406030204" pitchFamily="18" charset="0"/>
                          </a:rPr>
                          <m:t>𝑦</m:t>
                        </m:r>
                      </m:sup>
                    </m:sSup>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d>
                      </m:e>
                      <m:sup>
                        <m:r>
                          <a:rPr lang="en-US" i="1">
                            <a:latin typeface="Cambria Math" panose="02040503050406030204" pitchFamily="18" charset="0"/>
                          </a:rPr>
                          <m:t>3</m:t>
                        </m:r>
                        <m:r>
                          <a:rPr lang="en-US" i="1">
                            <a:latin typeface="Cambria Math" panose="02040503050406030204" pitchFamily="18" charset="0"/>
                          </a:rPr>
                          <m:t>𝑦</m:t>
                        </m:r>
                      </m:sup>
                    </m:sSup>
                    <m:r>
                      <a:rPr lang="en-US" i="1">
                        <a:latin typeface="Cambria Math" panose="02040503050406030204" pitchFamily="18" charset="0"/>
                      </a:rPr>
                      <m:t>=0.008=</m:t>
                    </m:r>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1000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125</m:t>
                        </m:r>
                      </m:den>
                    </m:f>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sup>
                        <m:r>
                          <a:rPr lang="en-US" i="1">
                            <a:latin typeface="Cambria Math" panose="02040503050406030204" pitchFamily="18" charset="0"/>
                          </a:rPr>
                          <m:t>3</m:t>
                        </m:r>
                      </m:sup>
                    </m:sSup>
                    <m:r>
                      <a:rPr lang="en-US" i="1">
                        <a:latin typeface="Cambria Math" panose="02040503050406030204" pitchFamily="18" charset="0"/>
                      </a:rPr>
                      <m:t>⇔3</m:t>
                    </m:r>
                    <m:r>
                      <a:rPr lang="en-US" i="1">
                        <a:latin typeface="Cambria Math" panose="02040503050406030204" pitchFamily="18" charset="0"/>
                      </a:rPr>
                      <m:t>𝑦</m:t>
                    </m:r>
                    <m:r>
                      <a:rPr lang="en-US" i="1">
                        <a:latin typeface="Cambria Math" panose="02040503050406030204" pitchFamily="18" charset="0"/>
                      </a:rPr>
                      <m:t>=3⇔</m:t>
                    </m:r>
                    <m:r>
                      <a:rPr lang="en-US" i="1">
                        <a:latin typeface="Cambria Math" panose="02040503050406030204" pitchFamily="18" charset="0"/>
                      </a:rPr>
                      <m:t>𝑦</m:t>
                    </m:r>
                    <m:r>
                      <a:rPr lang="en-US" i="1">
                        <a:latin typeface="Cambria Math" panose="02040503050406030204" pitchFamily="18" charset="0"/>
                      </a:rPr>
                      <m:t>=1</m:t>
                    </m:r>
                  </m:oMath>
                </a14:m>
                <a:endParaRPr lang="en-US" dirty="0"/>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m:t>
                              </m:r>
                            </m:e>
                          </m:d>
                        </m:e>
                        <m:sup>
                          <m:r>
                            <a:rPr lang="en-US" i="1">
                              <a:latin typeface="Cambria Math" panose="02040503050406030204" pitchFamily="18" charset="0"/>
                            </a:rPr>
                            <m:t>𝑦</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0.25</m:t>
                              </m:r>
                            </m:e>
                          </m:d>
                        </m:e>
                        <m:sup>
                          <m:r>
                            <a:rPr lang="en-US" i="1">
                              <a:latin typeface="Cambria Math" panose="02040503050406030204" pitchFamily="18" charset="0"/>
                            </a:rPr>
                            <m:t>1</m:t>
                          </m:r>
                        </m:sup>
                      </m:sSup>
                      <m:r>
                        <a:rPr lang="en-US" i="1">
                          <a:latin typeface="Cambria Math" panose="02040503050406030204" pitchFamily="18" charset="0"/>
                        </a:rPr>
                        <m:t>=0.25</m:t>
                      </m:r>
                    </m:oMath>
                  </m:oMathPara>
                </a14:m>
                <a:endParaRPr lang="en-US" dirty="0"/>
              </a:p>
              <a:p>
                <a:pPr marL="0" indent="0">
                  <a:buNone/>
                </a:pPr>
                <a:endParaRPr lang="en-US" dirty="0"/>
              </a:p>
              <a:p>
                <a:pPr marL="0" lvl="0" indent="0">
                  <a:buNone/>
                </a:pPr>
                <a:r>
                  <a:rPr lang="en-US" dirty="0"/>
                  <a:t>4) Find the value of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3</m:t>
                            </m:r>
                          </m:deg>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7</m:t>
                                </m:r>
                              </m:sup>
                            </m:sSup>
                          </m:e>
                        </m:rad>
                      </m:num>
                      <m:den>
                        <m:rad>
                          <m:radPr>
                            <m:ctrlPr>
                              <a:rPr lang="en-US" i="1">
                                <a:latin typeface="Cambria Math" panose="02040503050406030204" pitchFamily="18" charset="0"/>
                              </a:rPr>
                            </m:ctrlPr>
                          </m:radPr>
                          <m:deg>
                            <m:r>
                              <a:rPr lang="en-US" i="1">
                                <a:latin typeface="Cambria Math" panose="02040503050406030204" pitchFamily="18" charset="0"/>
                              </a:rPr>
                              <m:t>3</m:t>
                            </m:r>
                          </m:deg>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6</m:t>
                                </m:r>
                              </m:sup>
                            </m:sSup>
                          </m:e>
                        </m:rad>
                      </m:den>
                    </m:f>
                  </m:oMath>
                </a14:m>
                <a:r>
                  <a:rPr lang="en-US" dirty="0"/>
                  <a:t>?</a:t>
                </a:r>
              </a:p>
              <a:p>
                <a:pPr marL="0" indent="0">
                  <a:buNone/>
                </a:pPr>
                <a:r>
                  <a:rPr lang="en-US" dirty="0"/>
                  <a:t>Sol)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rad>
                          <m:radPr>
                            <m:ctrlPr>
                              <a:rPr lang="en-US" i="1">
                                <a:latin typeface="Cambria Math" panose="02040503050406030204" pitchFamily="18" charset="0"/>
                              </a:rPr>
                            </m:ctrlPr>
                          </m:radPr>
                          <m:deg>
                            <m:r>
                              <a:rPr lang="en-US" i="1">
                                <a:latin typeface="Cambria Math" panose="02040503050406030204" pitchFamily="18" charset="0"/>
                              </a:rPr>
                              <m:t>3</m:t>
                            </m:r>
                          </m:deg>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7</m:t>
                                </m:r>
                              </m:sup>
                            </m:sSup>
                          </m:e>
                        </m:rad>
                      </m:num>
                      <m:den>
                        <m:rad>
                          <m:radPr>
                            <m:ctrlPr>
                              <a:rPr lang="en-US" i="1">
                                <a:latin typeface="Cambria Math" panose="02040503050406030204" pitchFamily="18" charset="0"/>
                              </a:rPr>
                            </m:ctrlPr>
                          </m:radPr>
                          <m:deg>
                            <m:r>
                              <a:rPr lang="en-US" i="1">
                                <a:latin typeface="Cambria Math" panose="02040503050406030204" pitchFamily="18" charset="0"/>
                              </a:rPr>
                              <m:t>3</m:t>
                            </m:r>
                          </m:deg>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6</m:t>
                                </m:r>
                              </m:sup>
                            </m:sSup>
                          </m:e>
                        </m:rad>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7</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up>
                        </m:sSup>
                      </m:num>
                      <m:den>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6</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(7×</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sup>
                        </m:sSup>
                      </m:num>
                      <m:den>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(6×</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3</m:t>
                                </m:r>
                              </m:den>
                            </m:f>
                          </m:sup>
                        </m:sSup>
                      </m:num>
                      <m:den>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2</m:t>
                            </m:r>
                          </m:sup>
                        </m:sSup>
                      </m:den>
                    </m:f>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3</m:t>
                            </m:r>
                          </m:den>
                        </m:f>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sup>
                    </m:sSup>
                    <m:r>
                      <a:rPr lang="en-US" i="1">
                        <a:latin typeface="Cambria Math" panose="02040503050406030204" pitchFamily="18" charset="0"/>
                      </a:rPr>
                      <m:t>=6</m:t>
                    </m:r>
                  </m:oMath>
                </a14:m>
                <a:endParaRPr lang="en-US" dirty="0"/>
              </a:p>
              <a:p>
                <a:pPr marL="0" indent="0">
                  <a:buNone/>
                </a:pPr>
                <a:endParaRPr lang="en-US" dirty="0"/>
              </a:p>
              <a:p>
                <a:pPr marL="0" lvl="0" indent="0">
                  <a:buNone/>
                </a:pPr>
                <a:r>
                  <a:rPr lang="en-US" dirty="0"/>
                  <a:t>5) If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𝑎</m:t>
                        </m:r>
                      </m:sup>
                    </m:sSup>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𝑏</m:t>
                        </m:r>
                      </m:sup>
                    </m:sSup>
                    <m:r>
                      <a:rPr lang="en-US" i="1">
                        <a:latin typeface="Cambria Math" panose="02040503050406030204" pitchFamily="18" charset="0"/>
                      </a:rPr>
                      <m:t> &amp; </m:t>
                    </m:r>
                    <m:r>
                      <a:rPr lang="en-US" i="1">
                        <a:latin typeface="Cambria Math" panose="02040503050406030204" pitchFamily="18" charset="0"/>
                      </a:rPr>
                      <m:t>𝑧</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𝑐</m:t>
                        </m:r>
                      </m:sup>
                    </m:sSup>
                    <m:r>
                      <a:rPr lang="en-US" i="1">
                        <a:latin typeface="Cambria Math" panose="02040503050406030204" pitchFamily="18" charset="0"/>
                      </a:rPr>
                      <m:t>,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𝑓𝑖𝑛𝑑</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𝑎𝑏𝑐</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𝑐</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𝑎</m:t>
                                </m:r>
                              </m:sup>
                            </m:sSup>
                          </m:e>
                        </m:d>
                      </m:e>
                      <m:sup>
                        <m:r>
                          <a:rPr lang="en-US" i="1">
                            <a:latin typeface="Cambria Math" panose="02040503050406030204" pitchFamily="18" charset="0"/>
                          </a:rPr>
                          <m:t>𝑐</m:t>
                        </m:r>
                      </m:sup>
                    </m:sSup>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𝑎𝑐</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𝑏</m:t>
                              </m:r>
                            </m:sup>
                          </m:sSup>
                          <m:r>
                            <a:rPr lang="en-US" i="1">
                              <a:latin typeface="Cambria Math" panose="02040503050406030204" pitchFamily="18" charset="0"/>
                            </a:rPr>
                            <m:t>)</m:t>
                          </m:r>
                        </m:e>
                        <m:sup>
                          <m:r>
                            <a:rPr lang="en-US" i="1">
                              <a:latin typeface="Cambria Math" panose="02040503050406030204" pitchFamily="18" charset="0"/>
                            </a:rPr>
                            <m:t>𝑎𝑐</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𝑎𝑏𝑐</m:t>
                          </m:r>
                        </m:sup>
                      </m:sSup>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𝑎𝑏𝑐</m:t>
                      </m:r>
                      <m:r>
                        <a:rPr lang="en-US" i="1">
                          <a:latin typeface="Cambria Math" panose="02040503050406030204" pitchFamily="18" charset="0"/>
                        </a:rPr>
                        <m:t>=1</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3211" y="1375953"/>
                <a:ext cx="11904617" cy="5347063"/>
              </a:xfrm>
              <a:blipFill>
                <a:blip r:embed="rId2"/>
                <a:stretch>
                  <a:fillRect l="-666" t="-228"/>
                </a:stretch>
              </a:blipFill>
            </p:spPr>
            <p:txBody>
              <a:bodyPr/>
              <a:lstStyle/>
              <a:p>
                <a:r>
                  <a:rPr lang="en-US">
                    <a:noFill/>
                  </a:rPr>
                  <a:t> </a:t>
                </a:r>
              </a:p>
            </p:txBody>
          </p:sp>
        </mc:Fallback>
      </mc:AlternateContent>
    </p:spTree>
    <p:extLst>
      <p:ext uri="{BB962C8B-B14F-4D97-AF65-F5344CB8AC3E}">
        <p14:creationId xmlns="" xmlns:p14="http://schemas.microsoft.com/office/powerpoint/2010/main" val="52498593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2000"/>
                                        <p:tgtEl>
                                          <p:spTgt spid="3">
                                            <p:txEl>
                                              <p:pRg st="1" end="1"/>
                                            </p:txEl>
                                          </p:spTgt>
                                        </p:tgtEl>
                                      </p:cBhvr>
                                    </p:animEffect>
                                    <p:anim calcmode="lin" valueType="num">
                                      <p:cBhvr>
                                        <p:cTn id="26"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27" dur="2000" fill="hold"/>
                                        <p:tgtEl>
                                          <p:spTgt spid="3">
                                            <p:txEl>
                                              <p:pRg st="1" end="1"/>
                                            </p:txEl>
                                          </p:spTgt>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2000"/>
                                        <p:tgtEl>
                                          <p:spTgt spid="3">
                                            <p:txEl>
                                              <p:pRg st="2" end="2"/>
                                            </p:txEl>
                                          </p:spTgt>
                                        </p:tgtEl>
                                      </p:cBhvr>
                                    </p:animEffect>
                                    <p:anim calcmode="lin" valueType="num">
                                      <p:cBhvr>
                                        <p:cTn id="31"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32"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80">
                                          <p:stCondLst>
                                            <p:cond delay="0"/>
                                          </p:stCondLst>
                                        </p:cTn>
                                        <p:tgtEl>
                                          <p:spTgt spid="3">
                                            <p:txEl>
                                              <p:pRg st="4" end="4"/>
                                            </p:txEl>
                                          </p:spTgt>
                                        </p:tgtEl>
                                      </p:cBhvr>
                                    </p:animEffect>
                                    <p:anim calcmode="lin" valueType="num">
                                      <p:cBhvr>
                                        <p:cTn id="3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4" end="4"/>
                                            </p:txEl>
                                          </p:spTgt>
                                        </p:tgtEl>
                                      </p:cBhvr>
                                      <p:to x="100000" y="60000"/>
                                    </p:animScale>
                                    <p:animScale>
                                      <p:cBhvr>
                                        <p:cTn id="44" dur="166" decel="50000">
                                          <p:stCondLst>
                                            <p:cond delay="676"/>
                                          </p:stCondLst>
                                        </p:cTn>
                                        <p:tgtEl>
                                          <p:spTgt spid="3">
                                            <p:txEl>
                                              <p:pRg st="4" end="4"/>
                                            </p:txEl>
                                          </p:spTgt>
                                        </p:tgtEl>
                                      </p:cBhvr>
                                      <p:to x="100000" y="100000"/>
                                    </p:animScale>
                                    <p:animScale>
                                      <p:cBhvr>
                                        <p:cTn id="45" dur="26">
                                          <p:stCondLst>
                                            <p:cond delay="1312"/>
                                          </p:stCondLst>
                                        </p:cTn>
                                        <p:tgtEl>
                                          <p:spTgt spid="3">
                                            <p:txEl>
                                              <p:pRg st="4" end="4"/>
                                            </p:txEl>
                                          </p:spTgt>
                                        </p:tgtEl>
                                      </p:cBhvr>
                                      <p:to x="100000" y="80000"/>
                                    </p:animScale>
                                    <p:animScale>
                                      <p:cBhvr>
                                        <p:cTn id="46" dur="166" decel="50000">
                                          <p:stCondLst>
                                            <p:cond delay="1338"/>
                                          </p:stCondLst>
                                        </p:cTn>
                                        <p:tgtEl>
                                          <p:spTgt spid="3">
                                            <p:txEl>
                                              <p:pRg st="4" end="4"/>
                                            </p:txEl>
                                          </p:spTgt>
                                        </p:tgtEl>
                                      </p:cBhvr>
                                      <p:to x="100000" y="100000"/>
                                    </p:animScale>
                                    <p:animScale>
                                      <p:cBhvr>
                                        <p:cTn id="47" dur="26">
                                          <p:stCondLst>
                                            <p:cond delay="1642"/>
                                          </p:stCondLst>
                                        </p:cTn>
                                        <p:tgtEl>
                                          <p:spTgt spid="3">
                                            <p:txEl>
                                              <p:pRg st="4" end="4"/>
                                            </p:txEl>
                                          </p:spTgt>
                                        </p:tgtEl>
                                      </p:cBhvr>
                                      <p:to x="100000" y="90000"/>
                                    </p:animScale>
                                    <p:animScale>
                                      <p:cBhvr>
                                        <p:cTn id="48" dur="166" decel="50000">
                                          <p:stCondLst>
                                            <p:cond delay="1668"/>
                                          </p:stCondLst>
                                        </p:cTn>
                                        <p:tgtEl>
                                          <p:spTgt spid="3">
                                            <p:txEl>
                                              <p:pRg st="4" end="4"/>
                                            </p:txEl>
                                          </p:spTgt>
                                        </p:tgtEl>
                                      </p:cBhvr>
                                      <p:to x="100000" y="100000"/>
                                    </p:animScale>
                                    <p:animScale>
                                      <p:cBhvr>
                                        <p:cTn id="49" dur="26">
                                          <p:stCondLst>
                                            <p:cond delay="1808"/>
                                          </p:stCondLst>
                                        </p:cTn>
                                        <p:tgtEl>
                                          <p:spTgt spid="3">
                                            <p:txEl>
                                              <p:pRg st="4" end="4"/>
                                            </p:txEl>
                                          </p:spTgt>
                                        </p:tgtEl>
                                      </p:cBhvr>
                                      <p:to x="100000" y="95000"/>
                                    </p:animScale>
                                    <p:animScale>
                                      <p:cBhvr>
                                        <p:cTn id="50" dur="166" decel="50000">
                                          <p:stCondLst>
                                            <p:cond delay="1834"/>
                                          </p:stCondLst>
                                        </p:cTn>
                                        <p:tgtEl>
                                          <p:spTgt spid="3">
                                            <p:txEl>
                                              <p:pRg st="4" end="4"/>
                                            </p:txEl>
                                          </p:spTgt>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down)">
                                      <p:cBhvr>
                                        <p:cTn id="55" dur="580">
                                          <p:stCondLst>
                                            <p:cond delay="0"/>
                                          </p:stCondLst>
                                        </p:cTn>
                                        <p:tgtEl>
                                          <p:spTgt spid="3">
                                            <p:txEl>
                                              <p:pRg st="5" end="5"/>
                                            </p:txEl>
                                          </p:spTgt>
                                        </p:tgtEl>
                                      </p:cBhvr>
                                    </p:animEffect>
                                    <p:anim calcmode="lin" valueType="num">
                                      <p:cBhvr>
                                        <p:cTn id="5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5" end="5"/>
                                            </p:txEl>
                                          </p:spTgt>
                                        </p:tgtEl>
                                      </p:cBhvr>
                                      <p:to x="100000" y="60000"/>
                                    </p:animScale>
                                    <p:animScale>
                                      <p:cBhvr>
                                        <p:cTn id="62" dur="166" decel="50000">
                                          <p:stCondLst>
                                            <p:cond delay="676"/>
                                          </p:stCondLst>
                                        </p:cTn>
                                        <p:tgtEl>
                                          <p:spTgt spid="3">
                                            <p:txEl>
                                              <p:pRg st="5" end="5"/>
                                            </p:txEl>
                                          </p:spTgt>
                                        </p:tgtEl>
                                      </p:cBhvr>
                                      <p:to x="100000" y="100000"/>
                                    </p:animScale>
                                    <p:animScale>
                                      <p:cBhvr>
                                        <p:cTn id="63" dur="26">
                                          <p:stCondLst>
                                            <p:cond delay="1312"/>
                                          </p:stCondLst>
                                        </p:cTn>
                                        <p:tgtEl>
                                          <p:spTgt spid="3">
                                            <p:txEl>
                                              <p:pRg st="5" end="5"/>
                                            </p:txEl>
                                          </p:spTgt>
                                        </p:tgtEl>
                                      </p:cBhvr>
                                      <p:to x="100000" y="80000"/>
                                    </p:animScale>
                                    <p:animScale>
                                      <p:cBhvr>
                                        <p:cTn id="64" dur="166" decel="50000">
                                          <p:stCondLst>
                                            <p:cond delay="1338"/>
                                          </p:stCondLst>
                                        </p:cTn>
                                        <p:tgtEl>
                                          <p:spTgt spid="3">
                                            <p:txEl>
                                              <p:pRg st="5" end="5"/>
                                            </p:txEl>
                                          </p:spTgt>
                                        </p:tgtEl>
                                      </p:cBhvr>
                                      <p:to x="100000" y="100000"/>
                                    </p:animScale>
                                    <p:animScale>
                                      <p:cBhvr>
                                        <p:cTn id="65" dur="26">
                                          <p:stCondLst>
                                            <p:cond delay="1642"/>
                                          </p:stCondLst>
                                        </p:cTn>
                                        <p:tgtEl>
                                          <p:spTgt spid="3">
                                            <p:txEl>
                                              <p:pRg st="5" end="5"/>
                                            </p:txEl>
                                          </p:spTgt>
                                        </p:tgtEl>
                                      </p:cBhvr>
                                      <p:to x="100000" y="90000"/>
                                    </p:animScale>
                                    <p:animScale>
                                      <p:cBhvr>
                                        <p:cTn id="66" dur="166" decel="50000">
                                          <p:stCondLst>
                                            <p:cond delay="1668"/>
                                          </p:stCondLst>
                                        </p:cTn>
                                        <p:tgtEl>
                                          <p:spTgt spid="3">
                                            <p:txEl>
                                              <p:pRg st="5" end="5"/>
                                            </p:txEl>
                                          </p:spTgt>
                                        </p:tgtEl>
                                      </p:cBhvr>
                                      <p:to x="100000" y="100000"/>
                                    </p:animScale>
                                    <p:animScale>
                                      <p:cBhvr>
                                        <p:cTn id="67" dur="26">
                                          <p:stCondLst>
                                            <p:cond delay="1808"/>
                                          </p:stCondLst>
                                        </p:cTn>
                                        <p:tgtEl>
                                          <p:spTgt spid="3">
                                            <p:txEl>
                                              <p:pRg st="5" end="5"/>
                                            </p:txEl>
                                          </p:spTgt>
                                        </p:tgtEl>
                                      </p:cBhvr>
                                      <p:to x="100000" y="95000"/>
                                    </p:animScale>
                                    <p:animScale>
                                      <p:cBhvr>
                                        <p:cTn id="68" dur="166" decel="50000">
                                          <p:stCondLst>
                                            <p:cond delay="1834"/>
                                          </p:stCondLst>
                                        </p:cTn>
                                        <p:tgtEl>
                                          <p:spTgt spid="3">
                                            <p:txEl>
                                              <p:pRg st="5" end="5"/>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0"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Effect transition="in" filter="wedge">
                                      <p:cBhvr>
                                        <p:cTn id="73" dur="2000"/>
                                        <p:tgtEl>
                                          <p:spTgt spid="3">
                                            <p:txEl>
                                              <p:pRg st="7" end="7"/>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anim calcmode="lin" valueType="num">
                                      <p:cBhvr>
                                        <p:cTn id="78"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9"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80"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81" dur="1000"/>
                                        <p:tgtEl>
                                          <p:spTgt spid="3">
                                            <p:txEl>
                                              <p:pRg st="8" end="8"/>
                                            </p:txEl>
                                          </p:spTgt>
                                        </p:tgtEl>
                                      </p:cBhvr>
                                    </p:animEffect>
                                  </p:childTnLst>
                                </p:cTn>
                              </p:par>
                              <p:par>
                                <p:cTn id="82" presetID="31" presetClass="entr" presetSubtype="0" fill="hold" nodeType="withEffect">
                                  <p:stCondLst>
                                    <p:cond delay="0"/>
                                  </p:stCondLst>
                                  <p:childTnLst>
                                    <p:set>
                                      <p:cBhvr>
                                        <p:cTn id="83" dur="1" fill="hold">
                                          <p:stCondLst>
                                            <p:cond delay="0"/>
                                          </p:stCondLst>
                                        </p:cTn>
                                        <p:tgtEl>
                                          <p:spTgt spid="3">
                                            <p:txEl>
                                              <p:pRg st="9" end="9"/>
                                            </p:txEl>
                                          </p:spTgt>
                                        </p:tgtEl>
                                        <p:attrNameLst>
                                          <p:attrName>style.visibility</p:attrName>
                                        </p:attrNameLst>
                                      </p:cBhvr>
                                      <p:to>
                                        <p:strVal val="visible"/>
                                      </p:to>
                                    </p:set>
                                    <p:anim calcmode="lin" valueType="num">
                                      <p:cBhvr>
                                        <p:cTn id="84"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5"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6"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7" dur="1000"/>
                                        <p:tgtEl>
                                          <p:spTgt spid="3">
                                            <p:txEl>
                                              <p:pRg st="9" end="9"/>
                                            </p:txEl>
                                          </p:spTgt>
                                        </p:tgtEl>
                                      </p:cBhvr>
                                    </p:animEffect>
                                  </p:childTnLst>
                                </p:cTn>
                              </p:par>
                              <p:par>
                                <p:cTn id="88" presetID="31" presetClass="entr" presetSubtype="0" fill="hold" nodeType="withEffect">
                                  <p:stCondLst>
                                    <p:cond delay="0"/>
                                  </p:stCondLst>
                                  <p:childTnLst>
                                    <p:set>
                                      <p:cBhvr>
                                        <p:cTn id="89" dur="1" fill="hold">
                                          <p:stCondLst>
                                            <p:cond delay="0"/>
                                          </p:stCondLst>
                                        </p:cTn>
                                        <p:tgtEl>
                                          <p:spTgt spid="3">
                                            <p:txEl>
                                              <p:pRg st="10" end="10"/>
                                            </p:txEl>
                                          </p:spTgt>
                                        </p:tgtEl>
                                        <p:attrNameLst>
                                          <p:attrName>style.visibility</p:attrName>
                                        </p:attrNameLst>
                                      </p:cBhvr>
                                      <p:to>
                                        <p:strVal val="visible"/>
                                      </p:to>
                                    </p:set>
                                    <p:anim calcmode="lin" valueType="num">
                                      <p:cBhvr>
                                        <p:cTn id="90"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1"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92"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3"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280159"/>
                <a:ext cx="12009120" cy="5503817"/>
              </a:xfrm>
            </p:spPr>
            <p:txBody>
              <a:bodyPr>
                <a:normAutofit lnSpcReduction="10000"/>
              </a:bodyPr>
              <a:lstStyle/>
              <a:p>
                <a:pPr marL="0" lvl="0" indent="0">
                  <a:buNone/>
                </a:pPr>
                <a:r>
                  <a:rPr lang="en-US" dirty="0"/>
                  <a:t>7) </a:t>
                </a:r>
                <a14:m>
                  <m:oMath xmlns:m="http://schemas.openxmlformats.org/officeDocument/2006/math">
                    <m:r>
                      <a:rPr lang="en-US" i="1">
                        <a:latin typeface="Cambria Math" panose="02040503050406030204" pitchFamily="18" charset="0"/>
                      </a:rPr>
                      <m:t>𝑆𝑖𝑚𝑝𝑙𝑖𝑓𝑦</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𝑎</m:t>
                                </m:r>
                              </m:sup>
                            </m:sSup>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𝑏</m:t>
                                </m:r>
                              </m:sup>
                            </m:sSup>
                          </m:den>
                        </m:f>
                        <m:r>
                          <a:rPr lang="en-US" i="1">
                            <a:latin typeface="Cambria Math" panose="02040503050406030204" pitchFamily="18" charset="0"/>
                          </a:rPr>
                          <m:t>)</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𝑎𝑏</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𝑏</m:t>
                                </m:r>
                              </m:sup>
                            </m:sSup>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𝑐</m:t>
                                </m:r>
                              </m:sup>
                            </m:sSup>
                          </m:den>
                        </m:f>
                        <m:r>
                          <a:rPr lang="en-US" i="1">
                            <a:latin typeface="Cambria Math" panose="02040503050406030204" pitchFamily="18" charset="0"/>
                          </a:rPr>
                          <m:t>)</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𝑏𝑐</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𝑐</m:t>
                                </m:r>
                              </m:sup>
                            </m:sSup>
                          </m:num>
                          <m:den>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𝑎</m:t>
                                </m:r>
                              </m:sup>
                            </m:sSup>
                          </m:den>
                        </m:f>
                        <m:r>
                          <a:rPr lang="en-US" i="1">
                            <a:latin typeface="Cambria Math" panose="02040503050406030204" pitchFamily="18" charset="0"/>
                          </a:rPr>
                          <m:t>)</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𝑎𝑐</m:t>
                        </m:r>
                        <m:r>
                          <a:rPr lang="en-US" i="1">
                            <a:latin typeface="Cambria Math" panose="02040503050406030204" pitchFamily="18" charset="0"/>
                          </a:rPr>
                          <m:t>)</m:t>
                        </m:r>
                      </m:sup>
                    </m:sSup>
                  </m:oMath>
                </a14:m>
                <a:endParaRPr lang="en-US" dirty="0"/>
              </a:p>
              <a:p>
                <a:pPr marL="0" indent="0">
                  <a:buNone/>
                </a:pPr>
                <a14:m>
                  <m:oMath xmlns:m="http://schemas.openxmlformats.org/officeDocument/2006/math">
                    <m:r>
                      <a:rPr lang="en-US" i="1">
                        <a:latin typeface="Cambria Math" panose="02040503050406030204" pitchFamily="18" charset="0"/>
                      </a:rPr>
                      <m:t>𝑠𝑜𝑙</m:t>
                    </m:r>
                    <m:r>
                      <a:rPr lang="en-US" i="1">
                        <a:latin typeface="Cambria Math" panose="02040503050406030204" pitchFamily="18" charset="0"/>
                      </a:rPr>
                      <m:t>) </m:t>
                    </m:r>
                  </m:oMath>
                </a14:m>
                <a:r>
                  <a:rPr lang="en-US" dirty="0"/>
                  <a:t>Given Expression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up>
                        </m:sSup>
                        <m:r>
                          <a:rPr lang="en-US" i="1">
                            <a:latin typeface="Cambria Math" panose="02040503050406030204" pitchFamily="18" charset="0"/>
                          </a:rPr>
                          <m:t>}</m:t>
                        </m:r>
                      </m:e>
                      <m:sup>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𝑎𝑏</m:t>
                        </m:r>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sup>
                        </m:sSup>
                        <m:r>
                          <a:rPr lang="en-US" i="1">
                            <a:latin typeface="Cambria Math" panose="02040503050406030204" pitchFamily="18" charset="0"/>
                          </a:rPr>
                          <m:t>)</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𝑏𝑐</m:t>
                        </m:r>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p>
                        </m:sSup>
                        <m:r>
                          <a:rPr lang="en-US" i="1">
                            <a:latin typeface="Cambria Math" panose="02040503050406030204" pitchFamily="18" charset="0"/>
                          </a:rPr>
                          <m:t>)</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𝑎𝑐</m:t>
                        </m:r>
                        <m:r>
                          <a:rPr lang="en-US" i="1">
                            <a:latin typeface="Cambria Math" panose="02040503050406030204" pitchFamily="18" charset="0"/>
                          </a:rPr>
                          <m:t>)</m:t>
                        </m:r>
                      </m:sup>
                    </m:sSup>
                  </m:oMath>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3</m:t>
                              </m:r>
                            </m:sup>
                          </m:s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e>
                          </m:d>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3</m:t>
                                  </m:r>
                                </m:sup>
                              </m:sSup>
                            </m:e>
                          </m:d>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3</m:t>
                                  </m:r>
                                </m:sup>
                              </m:sSup>
                            </m:e>
                          </m:d>
                        </m:sup>
                      </m:sSup>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0</m:t>
                          </m:r>
                        </m:sup>
                      </m:sSup>
                      <m:r>
                        <a:rPr lang="en-US" i="1">
                          <a:latin typeface="Cambria Math" panose="02040503050406030204" pitchFamily="18" charset="0"/>
                        </a:rPr>
                        <m:t>=1</m:t>
                      </m:r>
                    </m:oMath>
                  </m:oMathPara>
                </a14:m>
                <a:endParaRPr lang="en-US" dirty="0"/>
              </a:p>
              <a:p>
                <a:pPr marL="0" indent="0">
                  <a:buNone/>
                </a:pPr>
                <a:endParaRPr lang="en-US" dirty="0"/>
              </a:p>
              <a:p>
                <a:pPr marL="0" lvl="0" indent="0">
                  <a:buNone/>
                </a:pPr>
                <a:r>
                  <a:rPr lang="en-US" dirty="0"/>
                  <a:t>8) The value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125</m:t>
                        </m:r>
                      </m:e>
                      <m:sup>
                        <m:r>
                          <a:rPr lang="en-US" i="1">
                            <a:latin typeface="Cambria Math" panose="02040503050406030204" pitchFamily="18" charset="0"/>
                          </a:rPr>
                          <m:t>0.25</m:t>
                        </m:r>
                      </m:sup>
                    </m:sSup>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5</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125</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3</m:t>
                            </m:r>
                          </m:sup>
                        </m:sSup>
                        <m:r>
                          <a:rPr lang="en-US" i="1">
                            <a:latin typeface="Cambria Math" panose="02040503050406030204" pitchFamily="18" charset="0"/>
                          </a:rPr>
                          <m:t>)</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(3×0.25)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0.75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(0.25+0.75)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1</m:t>
                        </m:r>
                      </m:sup>
                    </m:sSup>
                    <m:r>
                      <a:rPr lang="en-US" i="1">
                        <a:latin typeface="Cambria Math" panose="02040503050406030204" pitchFamily="18" charset="0"/>
                      </a:rPr>
                      <m:t>=5</m:t>
                    </m:r>
                  </m:oMath>
                </a14:m>
                <a:endParaRPr lang="en-US" dirty="0"/>
              </a:p>
              <a:p>
                <a:pPr marL="0" indent="0">
                  <a:buNone/>
                </a:pPr>
                <a:endParaRPr lang="en-US" dirty="0"/>
              </a:p>
              <a:p>
                <a:pPr marL="0" lvl="0" indent="0">
                  <a:buNone/>
                </a:pPr>
                <a:r>
                  <a:rPr lang="en-US" dirty="0"/>
                  <a:t>9) </a:t>
                </a:r>
                <a14:m>
                  <m:oMath xmlns:m="http://schemas.openxmlformats.org/officeDocument/2006/math">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216</m:t>
                            </m:r>
                          </m:den>
                        </m:f>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27</m:t>
                            </m:r>
                          </m:den>
                        </m:f>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sup>
                    </m:sSup>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216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27</m:t>
                        </m:r>
                      </m:e>
                      <m:sup>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sup>
                    </m:sSup>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216</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num>
                      <m:den>
                        <m:sSup>
                          <m:sSupPr>
                            <m:ctrlPr>
                              <a:rPr lang="en-US" i="1">
                                <a:latin typeface="Cambria Math" panose="02040503050406030204" pitchFamily="18" charset="0"/>
                              </a:rPr>
                            </m:ctrlPr>
                          </m:sSupPr>
                          <m:e>
                            <m:r>
                              <a:rPr lang="en-US" i="1">
                                <a:latin typeface="Cambria Math" panose="02040503050406030204" pitchFamily="18" charset="0"/>
                              </a:rPr>
                              <m:t>27</m:t>
                            </m:r>
                          </m:e>
                          <m:sup>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3</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num>
                      <m:den>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m:t>
                                </m:r>
                              </m:den>
                            </m:f>
                          </m:sup>
                        </m:s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36</m:t>
                        </m:r>
                      </m:num>
                      <m:den>
                        <m:r>
                          <a:rPr lang="en-US" i="1">
                            <a:latin typeface="Cambria Math" panose="02040503050406030204" pitchFamily="18" charset="0"/>
                          </a:rPr>
                          <m:t>81</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280159"/>
                <a:ext cx="12009120" cy="5503817"/>
              </a:xfrm>
              <a:blipFill>
                <a:blip r:embed="rId2"/>
                <a:stretch>
                  <a:fillRect l="-660"/>
                </a:stretch>
              </a:blipFill>
            </p:spPr>
            <p:txBody>
              <a:bodyPr/>
              <a:lstStyle/>
              <a:p>
                <a:r>
                  <a:rPr lang="en-US">
                    <a:noFill/>
                  </a:rPr>
                  <a:t> </a:t>
                </a:r>
              </a:p>
            </p:txBody>
          </p:sp>
        </mc:Fallback>
      </mc:AlternateContent>
    </p:spTree>
    <p:extLst>
      <p:ext uri="{BB962C8B-B14F-4D97-AF65-F5344CB8AC3E}">
        <p14:creationId xmlns="" xmlns:p14="http://schemas.microsoft.com/office/powerpoint/2010/main" val="3043071628"/>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down)">
                                      <p:cBhvr>
                                        <p:cTn id="43" dur="580">
                                          <p:stCondLst>
                                            <p:cond delay="0"/>
                                          </p:stCondLst>
                                        </p:cTn>
                                        <p:tgtEl>
                                          <p:spTgt spid="3">
                                            <p:txEl>
                                              <p:pRg st="6" end="6"/>
                                            </p:txEl>
                                          </p:spTgt>
                                        </p:tgtEl>
                                      </p:cBhvr>
                                    </p:animEffect>
                                    <p:anim calcmode="lin" valueType="num">
                                      <p:cBhvr>
                                        <p:cTn id="4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6" end="6"/>
                                            </p:txEl>
                                          </p:spTgt>
                                        </p:tgtEl>
                                      </p:cBhvr>
                                      <p:to x="100000" y="60000"/>
                                    </p:animScale>
                                    <p:animScale>
                                      <p:cBhvr>
                                        <p:cTn id="50" dur="166" decel="50000">
                                          <p:stCondLst>
                                            <p:cond delay="676"/>
                                          </p:stCondLst>
                                        </p:cTn>
                                        <p:tgtEl>
                                          <p:spTgt spid="3">
                                            <p:txEl>
                                              <p:pRg st="6" end="6"/>
                                            </p:txEl>
                                          </p:spTgt>
                                        </p:tgtEl>
                                      </p:cBhvr>
                                      <p:to x="100000" y="100000"/>
                                    </p:animScale>
                                    <p:animScale>
                                      <p:cBhvr>
                                        <p:cTn id="51" dur="26">
                                          <p:stCondLst>
                                            <p:cond delay="1312"/>
                                          </p:stCondLst>
                                        </p:cTn>
                                        <p:tgtEl>
                                          <p:spTgt spid="3">
                                            <p:txEl>
                                              <p:pRg st="6" end="6"/>
                                            </p:txEl>
                                          </p:spTgt>
                                        </p:tgtEl>
                                      </p:cBhvr>
                                      <p:to x="100000" y="80000"/>
                                    </p:animScale>
                                    <p:animScale>
                                      <p:cBhvr>
                                        <p:cTn id="52" dur="166" decel="50000">
                                          <p:stCondLst>
                                            <p:cond delay="1338"/>
                                          </p:stCondLst>
                                        </p:cTn>
                                        <p:tgtEl>
                                          <p:spTgt spid="3">
                                            <p:txEl>
                                              <p:pRg st="6" end="6"/>
                                            </p:txEl>
                                          </p:spTgt>
                                        </p:tgtEl>
                                      </p:cBhvr>
                                      <p:to x="100000" y="100000"/>
                                    </p:animScale>
                                    <p:animScale>
                                      <p:cBhvr>
                                        <p:cTn id="53" dur="26">
                                          <p:stCondLst>
                                            <p:cond delay="1642"/>
                                          </p:stCondLst>
                                        </p:cTn>
                                        <p:tgtEl>
                                          <p:spTgt spid="3">
                                            <p:txEl>
                                              <p:pRg st="6" end="6"/>
                                            </p:txEl>
                                          </p:spTgt>
                                        </p:tgtEl>
                                      </p:cBhvr>
                                      <p:to x="100000" y="90000"/>
                                    </p:animScale>
                                    <p:animScale>
                                      <p:cBhvr>
                                        <p:cTn id="54" dur="166" decel="50000">
                                          <p:stCondLst>
                                            <p:cond delay="1668"/>
                                          </p:stCondLst>
                                        </p:cTn>
                                        <p:tgtEl>
                                          <p:spTgt spid="3">
                                            <p:txEl>
                                              <p:pRg st="6" end="6"/>
                                            </p:txEl>
                                          </p:spTgt>
                                        </p:tgtEl>
                                      </p:cBhvr>
                                      <p:to x="100000" y="100000"/>
                                    </p:animScale>
                                    <p:animScale>
                                      <p:cBhvr>
                                        <p:cTn id="55" dur="26">
                                          <p:stCondLst>
                                            <p:cond delay="1808"/>
                                          </p:stCondLst>
                                        </p:cTn>
                                        <p:tgtEl>
                                          <p:spTgt spid="3">
                                            <p:txEl>
                                              <p:pRg st="6" end="6"/>
                                            </p:txEl>
                                          </p:spTgt>
                                        </p:tgtEl>
                                      </p:cBhvr>
                                      <p:to x="100000" y="95000"/>
                                    </p:animScale>
                                    <p:animScale>
                                      <p:cBhvr>
                                        <p:cTn id="56" dur="166" decel="50000">
                                          <p:stCondLst>
                                            <p:cond delay="1834"/>
                                          </p:stCondLst>
                                        </p:cTn>
                                        <p:tgtEl>
                                          <p:spTgt spid="3">
                                            <p:txEl>
                                              <p:pRg st="6" end="6"/>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1000"/>
                                        <p:tgtEl>
                                          <p:spTgt spid="3">
                                            <p:txEl>
                                              <p:pRg st="7" end="7"/>
                                            </p:txEl>
                                          </p:spTgt>
                                        </p:tgtEl>
                                      </p:cBhvr>
                                    </p:animEffect>
                                    <p:anim calcmode="lin" valueType="num">
                                      <p:cBhvr>
                                        <p:cTn id="6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wipe(down)">
                                      <p:cBhvr>
                                        <p:cTn id="68" dur="580">
                                          <p:stCondLst>
                                            <p:cond delay="0"/>
                                          </p:stCondLst>
                                        </p:cTn>
                                        <p:tgtEl>
                                          <p:spTgt spid="3">
                                            <p:txEl>
                                              <p:pRg st="9" end="9"/>
                                            </p:txEl>
                                          </p:spTgt>
                                        </p:tgtEl>
                                      </p:cBhvr>
                                    </p:animEffect>
                                    <p:anim calcmode="lin" valueType="num">
                                      <p:cBhvr>
                                        <p:cTn id="69"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9" end="9"/>
                                            </p:txEl>
                                          </p:spTgt>
                                        </p:tgtEl>
                                      </p:cBhvr>
                                      <p:to x="100000" y="60000"/>
                                    </p:animScale>
                                    <p:animScale>
                                      <p:cBhvr>
                                        <p:cTn id="75" dur="166" decel="50000">
                                          <p:stCondLst>
                                            <p:cond delay="676"/>
                                          </p:stCondLst>
                                        </p:cTn>
                                        <p:tgtEl>
                                          <p:spTgt spid="3">
                                            <p:txEl>
                                              <p:pRg st="9" end="9"/>
                                            </p:txEl>
                                          </p:spTgt>
                                        </p:tgtEl>
                                      </p:cBhvr>
                                      <p:to x="100000" y="100000"/>
                                    </p:animScale>
                                    <p:animScale>
                                      <p:cBhvr>
                                        <p:cTn id="76" dur="26">
                                          <p:stCondLst>
                                            <p:cond delay="1312"/>
                                          </p:stCondLst>
                                        </p:cTn>
                                        <p:tgtEl>
                                          <p:spTgt spid="3">
                                            <p:txEl>
                                              <p:pRg st="9" end="9"/>
                                            </p:txEl>
                                          </p:spTgt>
                                        </p:tgtEl>
                                      </p:cBhvr>
                                      <p:to x="100000" y="80000"/>
                                    </p:animScale>
                                    <p:animScale>
                                      <p:cBhvr>
                                        <p:cTn id="77" dur="166" decel="50000">
                                          <p:stCondLst>
                                            <p:cond delay="1338"/>
                                          </p:stCondLst>
                                        </p:cTn>
                                        <p:tgtEl>
                                          <p:spTgt spid="3">
                                            <p:txEl>
                                              <p:pRg st="9" end="9"/>
                                            </p:txEl>
                                          </p:spTgt>
                                        </p:tgtEl>
                                      </p:cBhvr>
                                      <p:to x="100000" y="100000"/>
                                    </p:animScale>
                                    <p:animScale>
                                      <p:cBhvr>
                                        <p:cTn id="78" dur="26">
                                          <p:stCondLst>
                                            <p:cond delay="1642"/>
                                          </p:stCondLst>
                                        </p:cTn>
                                        <p:tgtEl>
                                          <p:spTgt spid="3">
                                            <p:txEl>
                                              <p:pRg st="9" end="9"/>
                                            </p:txEl>
                                          </p:spTgt>
                                        </p:tgtEl>
                                      </p:cBhvr>
                                      <p:to x="100000" y="90000"/>
                                    </p:animScale>
                                    <p:animScale>
                                      <p:cBhvr>
                                        <p:cTn id="79" dur="166" decel="50000">
                                          <p:stCondLst>
                                            <p:cond delay="1668"/>
                                          </p:stCondLst>
                                        </p:cTn>
                                        <p:tgtEl>
                                          <p:spTgt spid="3">
                                            <p:txEl>
                                              <p:pRg st="9" end="9"/>
                                            </p:txEl>
                                          </p:spTgt>
                                        </p:tgtEl>
                                      </p:cBhvr>
                                      <p:to x="100000" y="100000"/>
                                    </p:animScale>
                                    <p:animScale>
                                      <p:cBhvr>
                                        <p:cTn id="80" dur="26">
                                          <p:stCondLst>
                                            <p:cond delay="1808"/>
                                          </p:stCondLst>
                                        </p:cTn>
                                        <p:tgtEl>
                                          <p:spTgt spid="3">
                                            <p:txEl>
                                              <p:pRg st="9" end="9"/>
                                            </p:txEl>
                                          </p:spTgt>
                                        </p:tgtEl>
                                      </p:cBhvr>
                                      <p:to x="100000" y="95000"/>
                                    </p:animScale>
                                    <p:animScale>
                                      <p:cBhvr>
                                        <p:cTn id="81" dur="166" decel="50000">
                                          <p:stCondLst>
                                            <p:cond delay="1834"/>
                                          </p:stCondLst>
                                        </p:cTn>
                                        <p:tgtEl>
                                          <p:spTgt spid="3">
                                            <p:txEl>
                                              <p:pRg st="9" end="9"/>
                                            </p:txEl>
                                          </p:spTgt>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fade">
                                      <p:cBhvr>
                                        <p:cTn id="8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87086" y="1428206"/>
                <a:ext cx="11887200" cy="5320937"/>
              </a:xfrm>
            </p:spPr>
            <p:txBody>
              <a:bodyPr>
                <a:normAutofit lnSpcReduction="10000"/>
              </a:bodyPr>
              <a:lstStyle/>
              <a:p>
                <a:pPr marL="0" lvl="0" indent="0">
                  <a:buNone/>
                </a:pPr>
                <a:r>
                  <a:rPr lang="en-US" dirty="0"/>
                  <a:t>10)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0.16</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0.09</m:t>
                        </m:r>
                      </m:sup>
                    </m:sSup>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(0.16+0.09)</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256</m:t>
                        </m:r>
                      </m:e>
                      <m:sup>
                        <m:r>
                          <a:rPr lang="en-US" i="1">
                            <a:latin typeface="Cambria Math" panose="02040503050406030204" pitchFamily="18" charset="0"/>
                          </a:rPr>
                          <m:t>0.25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256</m:t>
                        </m:r>
                      </m:e>
                      <m:sup>
                        <m:f>
                          <m:fPr>
                            <m:ctrlPr>
                              <a:rPr lang="en-US" i="1">
                                <a:latin typeface="Cambria Math" panose="02040503050406030204" pitchFamily="18" charset="0"/>
                              </a:rPr>
                            </m:ctrlPr>
                          </m:fPr>
                          <m:num>
                            <m:r>
                              <a:rPr lang="en-US" i="1">
                                <a:latin typeface="Cambria Math" panose="02040503050406030204" pitchFamily="18" charset="0"/>
                              </a:rPr>
                              <m:t>25</m:t>
                            </m:r>
                          </m:num>
                          <m:den>
                            <m:r>
                              <a:rPr lang="en-US" i="1">
                                <a:latin typeface="Cambria Math" panose="02040503050406030204" pitchFamily="18" charset="0"/>
                              </a:rPr>
                              <m:t>100</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256</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4</m:t>
                            </m:r>
                          </m:e>
                          <m:sup>
                            <m:r>
                              <a:rPr lang="en-US" i="1">
                                <a:latin typeface="Cambria Math" panose="02040503050406030204" pitchFamily="18" charset="0"/>
                              </a:rPr>
                              <m:t>4</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sup>
                    </m:sSup>
                    <m:r>
                      <a:rPr lang="en-US" i="1">
                        <a:latin typeface="Cambria Math" panose="02040503050406030204" pitchFamily="18" charset="0"/>
                      </a:rPr>
                      <m:t>=4</m:t>
                    </m:r>
                  </m:oMath>
                </a14:m>
                <a:endParaRPr lang="en-US" dirty="0"/>
              </a:p>
              <a:p>
                <a:pPr marL="0" indent="0">
                  <a:buNone/>
                </a:pPr>
                <a:endParaRPr lang="en-US" dirty="0"/>
              </a:p>
              <a:p>
                <a:pPr marL="0" lvl="0" indent="0">
                  <a:buNone/>
                </a:pPr>
                <a:r>
                  <a:rPr lang="en-US" dirty="0"/>
                  <a:t>11)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8</m:t>
                        </m:r>
                      </m:sup>
                    </m:sSup>
                  </m:oMath>
                </a14:m>
                <a:endParaRPr lang="en-US" dirty="0"/>
              </a:p>
              <a:p>
                <a:pPr marL="0" indent="0">
                  <a:buNone/>
                </a:pPr>
                <a:r>
                  <a:rPr lang="en-US" dirty="0"/>
                  <a:t>Sol) let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8</m:t>
                        </m:r>
                      </m:sup>
                    </m:sSup>
                    <m:r>
                      <a:rPr lang="en-US" i="1">
                        <a:latin typeface="Cambria Math" panose="02040503050406030204" pitchFamily="18" charset="0"/>
                      </a:rPr>
                      <m:t>. </m:t>
                    </m:r>
                    <m:r>
                      <a:rPr lang="en-US" i="1">
                        <a:latin typeface="Cambria Math" panose="02040503050406030204" pitchFamily="18" charset="0"/>
                      </a:rPr>
                      <m:t>𝑇h𝑒𝑛</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3.5+</m:t>
                        </m:r>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17</m:t>
                        </m:r>
                      </m:e>
                      <m:sup>
                        <m:r>
                          <a:rPr lang="en-US" i="1">
                            <a:latin typeface="Cambria Math" panose="02040503050406030204" pitchFamily="18" charset="0"/>
                          </a:rPr>
                          <m:t>8</m:t>
                        </m:r>
                      </m:sup>
                    </m:sSup>
                  </m:oMath>
                </a14:m>
                <a:endParaRPr lang="en-US" dirty="0"/>
              </a:p>
              <a:p>
                <a:pPr marL="0" indent="0">
                  <a:buNone/>
                </a:pPr>
                <a:r>
                  <a:rPr lang="en-US" dirty="0"/>
                  <a:t>= </a:t>
                </a:r>
                <a14:m>
                  <m:oMath xmlns:m="http://schemas.openxmlformats.org/officeDocument/2006/math">
                    <m:r>
                      <a:rPr lang="en-US" i="1">
                        <a:latin typeface="Cambria Math" panose="02040503050406030204" pitchFamily="18" charset="0"/>
                      </a:rPr>
                      <m:t>3.5+</m:t>
                    </m:r>
                    <m:r>
                      <a:rPr lang="en-US" i="1">
                        <a:latin typeface="Cambria Math" panose="02040503050406030204" pitchFamily="18" charset="0"/>
                      </a:rPr>
                      <m:t>𝑥</m:t>
                    </m:r>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8−3.5</m:t>
                        </m:r>
                      </m:e>
                    </m:d>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=4.5</m:t>
                    </m:r>
                  </m:oMath>
                </a14:m>
                <a:endParaRPr lang="en-US" dirty="0"/>
              </a:p>
              <a:p>
                <a:pPr marL="0" indent="0">
                  <a:buNone/>
                </a:pPr>
                <a:endParaRPr lang="en-US" dirty="0"/>
              </a:p>
              <a:p>
                <a:pPr marL="0" lvl="0" indent="0">
                  <a:buNone/>
                </a:pPr>
                <a:r>
                  <a:rPr lang="en-US" dirty="0"/>
                  <a:t>12)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18</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27</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m:t>
                        </m:r>
                      </m:sup>
                    </m:sSup>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18</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27</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oMath>
                </a14:m>
                <a:endParaRPr lang="en-US" dirty="0"/>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18</m:t>
                        </m:r>
                      </m:e>
                      <m:sup>
                        <m:r>
                          <a:rPr lang="en-US" i="1">
                            <a:latin typeface="Cambria Math" panose="02040503050406030204" pitchFamily="18" charset="0"/>
                          </a:rPr>
                          <m:t>3.5</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27</m:t>
                            </m:r>
                          </m:e>
                          <m:sup>
                            <m:r>
                              <a:rPr lang="en-US" i="1">
                                <a:latin typeface="Cambria Math" panose="02040503050406030204" pitchFamily="18" charset="0"/>
                              </a:rPr>
                              <m:t>3.5</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6</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×2)</m:t>
                        </m:r>
                      </m:e>
                      <m:sup>
                        <m:r>
                          <a:rPr lang="en-US" i="1">
                            <a:latin typeface="Cambria Math" panose="02040503050406030204" pitchFamily="18" charset="0"/>
                          </a:rPr>
                          <m:t>3.5</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m:t>
                            </m:r>
                          </m:e>
                          <m:sup>
                            <m:r>
                              <a:rPr lang="en-US" i="1">
                                <a:latin typeface="Cambria Math" panose="02040503050406030204" pitchFamily="18" charset="0"/>
                              </a:rPr>
                              <m:t>3.5</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(2×3)</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oMath>
                </a14:m>
                <a:endParaRPr lang="en-US" dirty="0"/>
              </a:p>
              <a:p>
                <a:pPr marL="0" indent="0">
                  <a:buNone/>
                </a:pPr>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3.5</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(3×3.5)</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oMath>
                </a14:m>
                <a:endParaRPr lang="en-US" dirty="0"/>
              </a:p>
              <a:p>
                <a:pPr marL="0"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7</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3.5</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10.5</m:t>
                            </m:r>
                          </m:sup>
                        </m:sSup>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3.5</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7</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𝑥</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=7</m:t>
                    </m:r>
                  </m:oMath>
                </a14:m>
                <a:endParaRPr lang="en-US" dirty="0"/>
              </a:p>
              <a:p>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7086" y="1428206"/>
                <a:ext cx="11887200" cy="5320937"/>
              </a:xfrm>
              <a:blipFill>
                <a:blip r:embed="rId2"/>
                <a:stretch>
                  <a:fillRect l="-667" t="-1833" b="-115"/>
                </a:stretch>
              </a:blipFill>
            </p:spPr>
            <p:txBody>
              <a:bodyPr/>
              <a:lstStyle/>
              <a:p>
                <a:r>
                  <a:rPr lang="en-US">
                    <a:noFill/>
                  </a:rPr>
                  <a:t> </a:t>
                </a:r>
              </a:p>
            </p:txBody>
          </p:sp>
        </mc:Fallback>
      </mc:AlternateContent>
    </p:spTree>
    <p:extLst>
      <p:ext uri="{BB962C8B-B14F-4D97-AF65-F5344CB8AC3E}">
        <p14:creationId xmlns="" xmlns:p14="http://schemas.microsoft.com/office/powerpoint/2010/main" val="146462782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80">
                                          <p:stCondLst>
                                            <p:cond delay="0"/>
                                          </p:stCondLst>
                                        </p:cTn>
                                        <p:tgtEl>
                                          <p:spTgt spid="3">
                                            <p:txEl>
                                              <p:pRg st="7" end="7"/>
                                            </p:txEl>
                                          </p:spTgt>
                                        </p:tgtEl>
                                      </p:cBhvr>
                                    </p:animEffect>
                                    <p:anim calcmode="lin" valueType="num">
                                      <p:cBhvr>
                                        <p:cTn id="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7" end="7"/>
                                            </p:txEl>
                                          </p:spTgt>
                                        </p:tgtEl>
                                      </p:cBhvr>
                                      <p:to x="100000" y="60000"/>
                                    </p:animScale>
                                    <p:animScale>
                                      <p:cBhvr>
                                        <p:cTn id="40" dur="166" decel="50000">
                                          <p:stCondLst>
                                            <p:cond delay="676"/>
                                          </p:stCondLst>
                                        </p:cTn>
                                        <p:tgtEl>
                                          <p:spTgt spid="3">
                                            <p:txEl>
                                              <p:pRg st="7" end="7"/>
                                            </p:txEl>
                                          </p:spTgt>
                                        </p:tgtEl>
                                      </p:cBhvr>
                                      <p:to x="100000" y="100000"/>
                                    </p:animScale>
                                    <p:animScale>
                                      <p:cBhvr>
                                        <p:cTn id="41" dur="26">
                                          <p:stCondLst>
                                            <p:cond delay="1312"/>
                                          </p:stCondLst>
                                        </p:cTn>
                                        <p:tgtEl>
                                          <p:spTgt spid="3">
                                            <p:txEl>
                                              <p:pRg st="7" end="7"/>
                                            </p:txEl>
                                          </p:spTgt>
                                        </p:tgtEl>
                                      </p:cBhvr>
                                      <p:to x="100000" y="80000"/>
                                    </p:animScale>
                                    <p:animScale>
                                      <p:cBhvr>
                                        <p:cTn id="42" dur="166" decel="50000">
                                          <p:stCondLst>
                                            <p:cond delay="1338"/>
                                          </p:stCondLst>
                                        </p:cTn>
                                        <p:tgtEl>
                                          <p:spTgt spid="3">
                                            <p:txEl>
                                              <p:pRg st="7" end="7"/>
                                            </p:txEl>
                                          </p:spTgt>
                                        </p:tgtEl>
                                      </p:cBhvr>
                                      <p:to x="100000" y="100000"/>
                                    </p:animScale>
                                    <p:animScale>
                                      <p:cBhvr>
                                        <p:cTn id="43" dur="26">
                                          <p:stCondLst>
                                            <p:cond delay="1642"/>
                                          </p:stCondLst>
                                        </p:cTn>
                                        <p:tgtEl>
                                          <p:spTgt spid="3">
                                            <p:txEl>
                                              <p:pRg st="7" end="7"/>
                                            </p:txEl>
                                          </p:spTgt>
                                        </p:tgtEl>
                                      </p:cBhvr>
                                      <p:to x="100000" y="90000"/>
                                    </p:animScale>
                                    <p:animScale>
                                      <p:cBhvr>
                                        <p:cTn id="44" dur="166" decel="50000">
                                          <p:stCondLst>
                                            <p:cond delay="1668"/>
                                          </p:stCondLst>
                                        </p:cTn>
                                        <p:tgtEl>
                                          <p:spTgt spid="3">
                                            <p:txEl>
                                              <p:pRg st="7" end="7"/>
                                            </p:txEl>
                                          </p:spTgt>
                                        </p:tgtEl>
                                      </p:cBhvr>
                                      <p:to x="100000" y="100000"/>
                                    </p:animScale>
                                    <p:animScale>
                                      <p:cBhvr>
                                        <p:cTn id="45" dur="26">
                                          <p:stCondLst>
                                            <p:cond delay="1808"/>
                                          </p:stCondLst>
                                        </p:cTn>
                                        <p:tgtEl>
                                          <p:spTgt spid="3">
                                            <p:txEl>
                                              <p:pRg st="7" end="7"/>
                                            </p:txEl>
                                          </p:spTgt>
                                        </p:tgtEl>
                                      </p:cBhvr>
                                      <p:to x="100000" y="95000"/>
                                    </p:animScale>
                                    <p:animScale>
                                      <p:cBhvr>
                                        <p:cTn id="46" dur="166" decel="50000">
                                          <p:stCondLst>
                                            <p:cond delay="1834"/>
                                          </p:stCondLst>
                                        </p:cTn>
                                        <p:tgtEl>
                                          <p:spTgt spid="3">
                                            <p:txEl>
                                              <p:pRg st="7" end="7"/>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p:cTn id="5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9" end="9"/>
                                            </p:txEl>
                                          </p:spTgt>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p:cTn id="59"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10" end="10"/>
                                            </p:txEl>
                                          </p:spTgt>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p:cTn id="63"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4" y="1245326"/>
                <a:ext cx="11965576" cy="5408021"/>
              </a:xfrm>
            </p:spPr>
            <p:txBody>
              <a:bodyPr>
                <a:normAutofit lnSpcReduction="10000"/>
              </a:bodyPr>
              <a:lstStyle/>
              <a:p>
                <a:pPr marL="0" lvl="0" indent="0">
                  <a:buNone/>
                </a:pPr>
                <a:r>
                  <a:rPr lang="en-US" dirty="0"/>
                  <a:t>13)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d>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𝑏</m:t>
                                </m:r>
                              </m:num>
                              <m:den>
                                <m:r>
                                  <a:rPr lang="en-US" i="1">
                                    <a:latin typeface="Cambria Math" panose="02040503050406030204" pitchFamily="18" charset="0"/>
                                  </a:rPr>
                                  <m:t>𝑎</m:t>
                                </m:r>
                              </m:den>
                            </m:f>
                          </m:e>
                        </m:d>
                      </m:e>
                      <m:sup>
                        <m:r>
                          <a:rPr lang="en-US" i="1">
                            <a:latin typeface="Cambria Math" panose="02040503050406030204" pitchFamily="18" charset="0"/>
                          </a:rPr>
                          <m:t>𝑥</m:t>
                        </m:r>
                        <m:r>
                          <a:rPr lang="en-US" i="1">
                            <a:latin typeface="Cambria Math" panose="02040503050406030204" pitchFamily="18" charset="0"/>
                          </a:rPr>
                          <m:t>−3</m:t>
                        </m:r>
                      </m:sup>
                    </m:sSup>
                    <m:r>
                      <a:rPr lang="en-US" i="1">
                        <a:latin typeface="Cambria Math" panose="02040503050406030204" pitchFamily="18" charset="0"/>
                      </a:rPr>
                      <m:t>,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d>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𝑏</m:t>
                                </m:r>
                              </m:num>
                              <m:den>
                                <m:r>
                                  <a:rPr lang="en-US" i="1">
                                    <a:latin typeface="Cambria Math" panose="02040503050406030204" pitchFamily="18" charset="0"/>
                                  </a:rPr>
                                  <m:t>𝑎</m:t>
                                </m:r>
                              </m:den>
                            </m:f>
                          </m:e>
                        </m:d>
                      </m:e>
                      <m:sup>
                        <m:r>
                          <a:rPr lang="en-US" i="1">
                            <a:latin typeface="Cambria Math" panose="02040503050406030204" pitchFamily="18" charset="0"/>
                          </a:rPr>
                          <m:t>𝑥</m:t>
                        </m:r>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d>
                      </m:e>
                      <m:sup>
                        <m:r>
                          <a:rPr lang="en-US" i="1">
                            <a:latin typeface="Cambria Math" panose="02040503050406030204" pitchFamily="18" charset="0"/>
                          </a:rPr>
                          <m:t>𝑥</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d>
                      </m:e>
                      <m: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−3)</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m:t>
                                </m:r>
                              </m:num>
                              <m:den>
                                <m:r>
                                  <a:rPr lang="en-US" i="1">
                                    <a:latin typeface="Cambria Math" panose="02040503050406030204" pitchFamily="18" charset="0"/>
                                  </a:rPr>
                                  <m:t>𝑏</m:t>
                                </m:r>
                              </m:den>
                            </m:f>
                          </m:e>
                        </m:d>
                      </m:e>
                      <m:sup>
                        <m:r>
                          <a:rPr lang="en-US" i="1">
                            <a:latin typeface="Cambria Math" panose="02040503050406030204" pitchFamily="18" charset="0"/>
                          </a:rPr>
                          <m:t>3−</m:t>
                        </m:r>
                        <m:r>
                          <a:rPr lang="en-US" i="1">
                            <a:latin typeface="Cambria Math" panose="02040503050406030204" pitchFamily="18" charset="0"/>
                          </a:rPr>
                          <m:t>𝑥</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−1=3−</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=4⇔</m:t>
                    </m:r>
                    <m:r>
                      <a:rPr lang="en-US" i="1">
                        <a:latin typeface="Cambria Math" panose="02040503050406030204" pitchFamily="18" charset="0"/>
                      </a:rPr>
                      <m:t>𝑥</m:t>
                    </m:r>
                    <m:r>
                      <a:rPr lang="en-US" i="1">
                        <a:latin typeface="Cambria Math" panose="02040503050406030204" pitchFamily="18" charset="0"/>
                      </a:rPr>
                      <m:t>=2 </m:t>
                    </m:r>
                  </m:oMath>
                </a14:m>
                <a:endParaRPr lang="en-US" dirty="0"/>
              </a:p>
              <a:p>
                <a:pPr marL="0" indent="0">
                  <a:buNone/>
                </a:pPr>
                <a:endParaRPr lang="en-US" dirty="0"/>
              </a:p>
              <a:p>
                <a:pPr marL="0" lvl="0" indent="0">
                  <a:buNone/>
                </a:pPr>
                <a:r>
                  <a:rPr lang="en-US" dirty="0"/>
                  <a:t>14) </a:t>
                </a:r>
                <a14:m>
                  <m:oMath xmlns:m="http://schemas.openxmlformats.org/officeDocument/2006/math">
                    <m:r>
                      <a:rPr lang="en-US" i="1">
                        <a:latin typeface="Cambria Math" panose="02040503050406030204" pitchFamily="18" charset="0"/>
                      </a:rPr>
                      <m:t>𝐼𝑓</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3</m:t>
                        </m:r>
                      </m:e>
                      <m: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p>
                    </m:sSup>
                    <m:r>
                      <a:rPr lang="en-US" i="1">
                        <a:latin typeface="Cambria Math" panose="02040503050406030204" pitchFamily="18" charset="0"/>
                      </a:rPr>
                      <m:t>=27 </m:t>
                    </m:r>
                    <m:r>
                      <a:rPr lang="en-US" i="1">
                        <a:latin typeface="Cambria Math" panose="02040503050406030204" pitchFamily="18" charset="0"/>
                      </a:rPr>
                      <m:t>𝑎𝑛𝑑</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3</m:t>
                        </m:r>
                      </m:e>
                      <m: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p>
                    </m:sSup>
                    <m:r>
                      <a:rPr lang="en-US" i="1">
                        <a:latin typeface="Cambria Math" panose="02040503050406030204" pitchFamily="18" charset="0"/>
                      </a:rPr>
                      <m:t>=243,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𝑒𝑞𝑢𝑎𝑙</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3</m:t>
                        </m:r>
                      </m:e>
                      <m: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p>
                    </m:sSup>
                    <m:r>
                      <a:rPr lang="en-US" i="1">
                        <a:latin typeface="Cambria Math" panose="02040503050406030204" pitchFamily="18" charset="0"/>
                      </a:rPr>
                      <m:t>=27=</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=3 _______(1)</m:t>
                    </m:r>
                  </m:oMath>
                </a14:m>
                <a:endParaRPr lang="en-US" dirty="0"/>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3</m:t>
                          </m:r>
                        </m:e>
                        <m: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sup>
                      </m:sSup>
                      <m:r>
                        <a:rPr lang="en-US" i="1">
                          <a:latin typeface="Cambria Math" panose="02040503050406030204" pitchFamily="18" charset="0"/>
                        </a:rPr>
                        <m:t>=243=</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5</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=5________(2)</m:t>
                      </m:r>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𝑂𝑛</m:t>
                      </m:r>
                      <m:r>
                        <a:rPr lang="en-US" i="1">
                          <a:latin typeface="Cambria Math" panose="02040503050406030204" pitchFamily="18" charset="0"/>
                        </a:rPr>
                        <m:t> </m:t>
                      </m:r>
                      <m:r>
                        <a:rPr lang="en-US" i="1">
                          <a:latin typeface="Cambria Math" panose="02040503050406030204" pitchFamily="18" charset="0"/>
                        </a:rPr>
                        <m:t>𝑠𝑜𝑙𝑣𝑖𝑛𝑔</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&amp;</m:t>
                      </m:r>
                      <m:d>
                        <m:dPr>
                          <m:ctrlPr>
                            <a:rPr lang="en-US" i="1">
                              <a:latin typeface="Cambria Math" panose="02040503050406030204" pitchFamily="18" charset="0"/>
                            </a:rPr>
                          </m:ctrlPr>
                        </m:dPr>
                        <m:e>
                          <m:r>
                            <a:rPr lang="en-US" i="1">
                              <a:latin typeface="Cambria Math" panose="02040503050406030204" pitchFamily="18" charset="0"/>
                            </a:rPr>
                            <m:t>2</m:t>
                          </m:r>
                        </m:e>
                      </m:d>
                      <m:r>
                        <a:rPr lang="en-US" i="1">
                          <a:latin typeface="Cambria Math" panose="02040503050406030204" pitchFamily="18" charset="0"/>
                        </a:rPr>
                        <m:t>, </m:t>
                      </m:r>
                      <m:r>
                        <a:rPr lang="en-US" i="1">
                          <a:latin typeface="Cambria Math" panose="02040503050406030204" pitchFamily="18" charset="0"/>
                        </a:rPr>
                        <m:t>𝑤𝑒</m:t>
                      </m:r>
                      <m:r>
                        <a:rPr lang="en-US" i="1">
                          <a:latin typeface="Cambria Math" panose="02040503050406030204" pitchFamily="18" charset="0"/>
                        </a:rPr>
                        <m:t> </m:t>
                      </m:r>
                      <m:r>
                        <a:rPr lang="en-US" i="1">
                          <a:latin typeface="Cambria Math" panose="02040503050406030204" pitchFamily="18" charset="0"/>
                        </a:rPr>
                        <m:t>𝑔𝑒𝑡</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=4</m:t>
                      </m:r>
                    </m:oMath>
                  </m:oMathPara>
                </a14:m>
                <a:endParaRPr lang="en-US" dirty="0"/>
              </a:p>
              <a:p>
                <a:pPr marL="0" indent="0">
                  <a:buNone/>
                </a:pPr>
                <a:endParaRPr lang="en-US" dirty="0"/>
              </a:p>
              <a:p>
                <a:pPr marL="0" lvl="0" indent="0">
                  <a:buNone/>
                </a:pPr>
                <a:r>
                  <a:rPr lang="en-US" dirty="0"/>
                  <a:t>15) </a:t>
                </a:r>
                <a14:m>
                  <m:oMath xmlns:m="http://schemas.openxmlformats.org/officeDocument/2006/math">
                    <m:r>
                      <a:rPr lang="en-US" i="1">
                        <a:latin typeface="Cambria Math" panose="02040503050406030204" pitchFamily="18" charset="0"/>
                      </a:rPr>
                      <m:t>𝐼𝑓</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𝑦</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𝑧</m:t>
                        </m:r>
                      </m:sup>
                    </m:sSup>
                    <m:r>
                      <a:rPr lang="en-US" i="1">
                        <a:latin typeface="Cambria Math" panose="02040503050406030204" pitchFamily="18" charset="0"/>
                      </a:rPr>
                      <m:t>𝑎𝑛𝑑</m:t>
                    </m:r>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𝑎𝑐</m:t>
                    </m:r>
                    <m:r>
                      <a:rPr lang="en-US" i="1">
                        <a:latin typeface="Cambria Math" panose="02040503050406030204" pitchFamily="18" charset="0"/>
                      </a:rPr>
                      <m:t>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𝑒𝑞𝑢𝑎𝑙𝑠</m:t>
                    </m:r>
                    <m:r>
                      <a:rPr lang="en-US" i="1">
                        <a:latin typeface="Cambria Math" panose="02040503050406030204" pitchFamily="18" charset="0"/>
                      </a:rPr>
                      <m:t>?</m:t>
                    </m:r>
                  </m:oMath>
                </a14:m>
                <a:endParaRPr lang="en-US" dirty="0"/>
              </a:p>
              <a:p>
                <a:pPr marL="0" indent="0">
                  <a:buNone/>
                </a:pPr>
                <a:r>
                  <a:rPr lang="en-US" dirty="0"/>
                  <a:t>Sol) let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𝑥</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𝑦</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𝑐</m:t>
                        </m:r>
                      </m:e>
                      <m:sup>
                        <m:r>
                          <a:rPr lang="en-US" i="1">
                            <a:latin typeface="Cambria Math" panose="02040503050406030204" pitchFamily="18" charset="0"/>
                          </a:rPr>
                          <m:t>𝑧</m:t>
                        </m:r>
                      </m:sup>
                    </m:s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  </m:t>
                    </m:r>
                    <m:r>
                      <a:rPr lang="en-US" i="1">
                        <a:latin typeface="Cambria Math" panose="02040503050406030204" pitchFamily="18" charset="0"/>
                      </a:rPr>
                      <m:t>𝑇h𝑒𝑛</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sup>
                    </m:sSup>
                    <m:r>
                      <a:rPr lang="en-US" i="1">
                        <a:latin typeface="Cambria Math" panose="02040503050406030204" pitchFamily="18" charset="0"/>
                      </a:rPr>
                      <m:t>, </m:t>
                    </m:r>
                    <m:r>
                      <a:rPr lang="en-US" i="1">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𝑦</m:t>
                            </m:r>
                          </m:den>
                        </m:f>
                      </m:sup>
                    </m:sSup>
                    <m:r>
                      <a:rPr lang="en-US" i="1">
                        <a:latin typeface="Cambria Math" panose="02040503050406030204" pitchFamily="18" charset="0"/>
                      </a:rPr>
                      <m:t> &amp; </m:t>
                    </m:r>
                    <m:r>
                      <a:rPr lang="en-US" i="1">
                        <a:latin typeface="Cambria Math" panose="02040503050406030204" pitchFamily="18" charset="0"/>
                      </a:rPr>
                      <m:t>𝑐</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𝑧</m:t>
                            </m:r>
                          </m:den>
                        </m:f>
                      </m:sup>
                    </m:sSup>
                  </m:oMath>
                </a14:m>
                <a:endParaRPr lang="en-US" dirty="0"/>
              </a:p>
              <a:p>
                <a:pPr marL="0" indent="0">
                  <a:buNone/>
                </a:pPr>
                <a14:m>
                  <m:oMathPara xmlns:m="http://schemas.openxmlformats.org/officeDocument/2006/math">
                    <m:oMathParaPr>
                      <m:jc m:val="left"/>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𝑎𝑐</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𝑦</m:t>
                                  </m:r>
                                </m:den>
                              </m:f>
                            </m:sup>
                          </m:sSup>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𝑧</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𝑦</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𝑥</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𝑧</m:t>
                              </m:r>
                            </m:den>
                          </m:f>
                          <m:r>
                            <a:rPr lang="en-US" i="1">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num>
                        <m:den>
                          <m:r>
                            <a:rPr lang="en-US" i="1">
                              <a:latin typeface="Cambria Math" panose="02040503050406030204" pitchFamily="18" charset="0"/>
                            </a:rPr>
                            <m:t>𝑥𝑧</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𝑥𝑧</m:t>
                          </m:r>
                        </m:num>
                        <m:den>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den>
                      </m:f>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𝑥𝑧</m:t>
                          </m:r>
                        </m:num>
                        <m:den>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den>
                      </m:f>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4" y="1245326"/>
                <a:ext cx="11965576" cy="5408021"/>
              </a:xfrm>
              <a:blipFill>
                <a:blip r:embed="rId2"/>
                <a:stretch>
                  <a:fillRect l="-662" t="-225"/>
                </a:stretch>
              </a:blipFill>
            </p:spPr>
            <p:txBody>
              <a:bodyPr/>
              <a:lstStyle/>
              <a:p>
                <a:r>
                  <a:rPr lang="en-US">
                    <a:noFill/>
                  </a:rPr>
                  <a:t> </a:t>
                </a:r>
              </a:p>
            </p:txBody>
          </p:sp>
        </mc:Fallback>
      </mc:AlternateContent>
    </p:spTree>
    <p:extLst>
      <p:ext uri="{BB962C8B-B14F-4D97-AF65-F5344CB8AC3E}">
        <p14:creationId xmlns="" xmlns:p14="http://schemas.microsoft.com/office/powerpoint/2010/main" val="2591548113"/>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80">
                                          <p:stCondLst>
                                            <p:cond delay="0"/>
                                          </p:stCondLst>
                                        </p:cTn>
                                        <p:tgtEl>
                                          <p:spTgt spid="3">
                                            <p:txEl>
                                              <p:pRg st="3" end="3"/>
                                            </p:txEl>
                                          </p:spTgt>
                                        </p:tgtEl>
                                      </p:cBhvr>
                                    </p:animEffect>
                                    <p:anim calcmode="lin" valueType="num">
                                      <p:cBhvr>
                                        <p:cTn id="1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xEl>
                                              <p:pRg st="3" end="3"/>
                                            </p:txEl>
                                          </p:spTgt>
                                        </p:tgtEl>
                                      </p:cBhvr>
                                      <p:to x="100000" y="60000"/>
                                    </p:animScale>
                                    <p:animScale>
                                      <p:cBhvr>
                                        <p:cTn id="25" dur="166" decel="50000">
                                          <p:stCondLst>
                                            <p:cond delay="676"/>
                                          </p:stCondLst>
                                        </p:cTn>
                                        <p:tgtEl>
                                          <p:spTgt spid="3">
                                            <p:txEl>
                                              <p:pRg st="3" end="3"/>
                                            </p:txEl>
                                          </p:spTgt>
                                        </p:tgtEl>
                                      </p:cBhvr>
                                      <p:to x="100000" y="100000"/>
                                    </p:animScale>
                                    <p:animScale>
                                      <p:cBhvr>
                                        <p:cTn id="26" dur="26">
                                          <p:stCondLst>
                                            <p:cond delay="1312"/>
                                          </p:stCondLst>
                                        </p:cTn>
                                        <p:tgtEl>
                                          <p:spTgt spid="3">
                                            <p:txEl>
                                              <p:pRg st="3" end="3"/>
                                            </p:txEl>
                                          </p:spTgt>
                                        </p:tgtEl>
                                      </p:cBhvr>
                                      <p:to x="100000" y="80000"/>
                                    </p:animScale>
                                    <p:animScale>
                                      <p:cBhvr>
                                        <p:cTn id="27" dur="166" decel="50000">
                                          <p:stCondLst>
                                            <p:cond delay="1338"/>
                                          </p:stCondLst>
                                        </p:cTn>
                                        <p:tgtEl>
                                          <p:spTgt spid="3">
                                            <p:txEl>
                                              <p:pRg st="3" end="3"/>
                                            </p:txEl>
                                          </p:spTgt>
                                        </p:tgtEl>
                                      </p:cBhvr>
                                      <p:to x="100000" y="100000"/>
                                    </p:animScale>
                                    <p:animScale>
                                      <p:cBhvr>
                                        <p:cTn id="28" dur="26">
                                          <p:stCondLst>
                                            <p:cond delay="1642"/>
                                          </p:stCondLst>
                                        </p:cTn>
                                        <p:tgtEl>
                                          <p:spTgt spid="3">
                                            <p:txEl>
                                              <p:pRg st="3" end="3"/>
                                            </p:txEl>
                                          </p:spTgt>
                                        </p:tgtEl>
                                      </p:cBhvr>
                                      <p:to x="100000" y="90000"/>
                                    </p:animScale>
                                    <p:animScale>
                                      <p:cBhvr>
                                        <p:cTn id="29" dur="166" decel="50000">
                                          <p:stCondLst>
                                            <p:cond delay="1668"/>
                                          </p:stCondLst>
                                        </p:cTn>
                                        <p:tgtEl>
                                          <p:spTgt spid="3">
                                            <p:txEl>
                                              <p:pRg st="3" end="3"/>
                                            </p:txEl>
                                          </p:spTgt>
                                        </p:tgtEl>
                                      </p:cBhvr>
                                      <p:to x="100000" y="100000"/>
                                    </p:animScale>
                                    <p:animScale>
                                      <p:cBhvr>
                                        <p:cTn id="30" dur="26">
                                          <p:stCondLst>
                                            <p:cond delay="1808"/>
                                          </p:stCondLst>
                                        </p:cTn>
                                        <p:tgtEl>
                                          <p:spTgt spid="3">
                                            <p:txEl>
                                              <p:pRg st="3" end="3"/>
                                            </p:txEl>
                                          </p:spTgt>
                                        </p:tgtEl>
                                      </p:cBhvr>
                                      <p:to x="100000" y="95000"/>
                                    </p:animScale>
                                    <p:animScale>
                                      <p:cBhvr>
                                        <p:cTn id="31" dur="166" decel="50000">
                                          <p:stCondLst>
                                            <p:cond delay="1834"/>
                                          </p:stCondLst>
                                        </p:cTn>
                                        <p:tgtEl>
                                          <p:spTgt spid="3">
                                            <p:txEl>
                                              <p:pRg st="3" end="3"/>
                                            </p:txEl>
                                          </p:spTgt>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p:cTn id="40"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5" end="5"/>
                                            </p:txEl>
                                          </p:spTgt>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 calcmode="lin" valueType="num">
                                      <p:cBhvr>
                                        <p:cTn id="50"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p:cTn id="58"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9" end="9"/>
                                            </p:txEl>
                                          </p:spTgt>
                                        </p:tgtEl>
                                        <p:attrNameLst>
                                          <p:attrName>ppt_h</p:attrName>
                                        </p:attrNameLst>
                                      </p:cBhvr>
                                      <p:tavLst>
                                        <p:tav tm="0">
                                          <p:val>
                                            <p:flt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 calcmode="lin" valueType="num">
                                      <p:cBhvr>
                                        <p:cTn id="62"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3" dur="500" fill="hold"/>
                                        <p:tgtEl>
                                          <p:spTgt spid="3">
                                            <p:txEl>
                                              <p:pRg st="10" end="10"/>
                                            </p:txEl>
                                          </p:spTgt>
                                        </p:tgtEl>
                                        <p:attrNameLst>
                                          <p:attrName>ppt_h</p:attrName>
                                        </p:attrNameLst>
                                      </p:cBhvr>
                                      <p:tavLst>
                                        <p:tav tm="0">
                                          <p:val>
                                            <p:flt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 calcmode="lin" valueType="num">
                                      <p:cBhvr>
                                        <p:cTn id="66"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7" dur="500" fill="hold"/>
                                        <p:tgtEl>
                                          <p:spTgt spid="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117762"/>
            <a:ext cx="8610600" cy="1293028"/>
          </a:xfrm>
        </p:spPr>
        <p:txBody>
          <a:bodyPr>
            <a:normAutofit fontScale="90000"/>
          </a:bodyPr>
          <a:lstStyle/>
          <a:p>
            <a:r>
              <a:rPr lang="hi-IN" dirty="0"/>
              <a:t> </a:t>
            </a:r>
            <a:r>
              <a:rPr lang="en-US" dirty="0"/>
              <a:t/>
            </a:r>
            <a:br>
              <a:rPr lang="en-US" dirty="0"/>
            </a:br>
            <a:r>
              <a:rPr lang="en-US" b="1" dirty="0"/>
              <a:t>Logarithms</a:t>
            </a:r>
            <a:br>
              <a:rPr lang="en-US" b="1" dirty="0"/>
            </a:b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506584"/>
                <a:ext cx="11982994" cy="5286102"/>
              </a:xfrm>
            </p:spPr>
            <p:txBody>
              <a:bodyPr>
                <a:normAutofit/>
              </a:bodyPr>
              <a:lstStyle/>
              <a:p>
                <a:pPr marL="0" indent="0">
                  <a:buNone/>
                </a:pPr>
                <a:r>
                  <a:rPr lang="en-US" b="1" dirty="0"/>
                  <a:t>IMPORTANT FACTS &amp; FORMULAE</a:t>
                </a:r>
                <a:br>
                  <a:rPr lang="en-US" dirty="0"/>
                </a:br>
                <a:br>
                  <a:rPr lang="en-US" dirty="0"/>
                </a:br>
                <a:r>
                  <a:rPr lang="en-US" b="1" dirty="0"/>
                  <a:t>Logarithm: </a:t>
                </a:r>
                <a:r>
                  <a:rPr lang="en-US" dirty="0"/>
                  <a:t>If ‘a’ is a positive real number, other than 1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𝑚</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then we write: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m</m:t>
                            </m:r>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𝑋</m:t>
                        </m:r>
                      </m:e>
                    </m:func>
                  </m:oMath>
                </a14:m>
                <a:r>
                  <a:rPr lang="en-US" dirty="0"/>
                  <a:t> and we say that the value of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𝑋</m:t>
                        </m:r>
                      </m:e>
                    </m:func>
                    <m:r>
                      <a:rPr lang="en-US" i="1">
                        <a:latin typeface="Cambria Math" panose="02040503050406030204" pitchFamily="18" charset="0"/>
                      </a:rPr>
                      <m:t> </m:t>
                    </m:r>
                  </m:oMath>
                </a14:m>
                <a:r>
                  <a:rPr lang="en-US" dirty="0"/>
                  <a:t>to the base ‘a’ is m.</a:t>
                </a:r>
                <a:br>
                  <a:rPr lang="en-US" dirty="0"/>
                </a:br>
                <a:endParaRPr lang="en-US" dirty="0"/>
              </a:p>
              <a:p>
                <a:pPr marL="0" indent="0">
                  <a:buNone/>
                </a:pPr>
                <a:r>
                  <a:rPr lang="en-US" b="1" dirty="0"/>
                  <a:t>Prosperities of Logarithm</a:t>
                </a:r>
                <a:r>
                  <a:rPr lang="en-US" dirty="0"/>
                  <a:t>:</a:t>
                </a:r>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𝑥𝑦</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𝑦</m:t>
                        </m:r>
                      </m:e>
                    </m:func>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𝑦</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𝑦</m:t>
                        </m:r>
                      </m:e>
                    </m:func>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r>
                      <a:rPr lang="en-US" i="1">
                        <a:latin typeface="Cambria Math" panose="02040503050406030204" pitchFamily="18" charset="0"/>
                      </a:rPr>
                      <m:t>=1</m:t>
                    </m:r>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1</m:t>
                        </m:r>
                      </m:e>
                    </m:func>
                    <m:r>
                      <a:rPr lang="en-US" i="1">
                        <a:latin typeface="Cambria Math" panose="02040503050406030204" pitchFamily="18" charset="0"/>
                      </a:rPr>
                      <m:t>=0</m:t>
                    </m:r>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𝑝</m:t>
                            </m:r>
                          </m:sup>
                        </m:sSup>
                      </m:e>
                    </m:func>
                    <m:r>
                      <a:rPr lang="en-US" i="1">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𝑝</m:t>
                        </m:r>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r>
                      <a:rPr lang="en-US" i="1">
                        <a:latin typeface="Cambria Math" panose="02040503050406030204" pitchFamily="18" charset="0"/>
                      </a:rPr>
                      <m:t>)</m:t>
                    </m:r>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𝑥</m:t>
                                </m:r>
                              </m:sub>
                            </m:sSub>
                          </m:fName>
                          <m:e>
                            <m:r>
                              <a:rPr lang="en-US" i="1">
                                <a:latin typeface="Cambria Math" panose="02040503050406030204" pitchFamily="18" charset="0"/>
                              </a:rPr>
                              <m:t>𝑎</m:t>
                            </m:r>
                          </m:e>
                        </m:func>
                      </m:den>
                    </m:f>
                  </m:oMath>
                </a14:m>
                <a:endParaRPr lang="en-US" dirty="0"/>
              </a:p>
              <a:p>
                <a:pPr marL="914400" lvl="1" indent="-457200">
                  <a:buFont typeface="+mj-lt"/>
                  <a:buAutoNum type="arabicPeriod"/>
                </a:pP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𝑎</m:t>
                            </m:r>
                          </m:sub>
                        </m:sSub>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𝑏</m:t>
                                </m:r>
                              </m:sub>
                            </m:sSub>
                          </m:fName>
                          <m:e>
                            <m:r>
                              <a:rPr lang="en-US" i="1">
                                <a:latin typeface="Cambria Math" panose="02040503050406030204" pitchFamily="18" charset="0"/>
                              </a:rPr>
                              <m:t>𝑥</m:t>
                            </m:r>
                          </m:e>
                        </m:func>
                      </m:num>
                      <m:den>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𝑏</m:t>
                                </m:r>
                              </m:sub>
                            </m:sSub>
                          </m:fName>
                          <m:e>
                            <m:r>
                              <a:rPr lang="en-US" i="1">
                                <a:latin typeface="Cambria Math" panose="02040503050406030204" pitchFamily="18" charset="0"/>
                              </a:rPr>
                              <m:t>𝑥</m:t>
                            </m:r>
                          </m:e>
                        </m:func>
                      </m:den>
                    </m:f>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𝑎</m:t>
                            </m:r>
                          </m:e>
                        </m:func>
                      </m:den>
                    </m:f>
                  </m:oMath>
                </a14:m>
                <a:endParaRPr lang="en-US" b="1" dirty="0"/>
              </a:p>
              <a:p>
                <a:pPr marL="0" indent="0">
                  <a:buNone/>
                </a:pPr>
                <a:r>
                  <a:rPr lang="en-US" b="1" dirty="0"/>
                  <a:t>Common Logarithms: </a:t>
                </a:r>
                <a:r>
                  <a:rPr lang="en-US" dirty="0"/>
                  <a:t>Logarithms to the base 10 are known as common logarithms.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506584"/>
                <a:ext cx="11982994" cy="5286102"/>
              </a:xfrm>
              <a:blipFill>
                <a:blip r:embed="rId2"/>
                <a:stretch>
                  <a:fillRect l="-661" t="-1499" b="-1961"/>
                </a:stretch>
              </a:blipFill>
            </p:spPr>
            <p:txBody>
              <a:bodyPr/>
              <a:lstStyle/>
              <a:p>
                <a:r>
                  <a:rPr lang="en-US">
                    <a:noFill/>
                  </a:rPr>
                  <a:t> </a:t>
                </a:r>
              </a:p>
            </p:txBody>
          </p:sp>
        </mc:Fallback>
      </mc:AlternateContent>
    </p:spTree>
    <p:extLst>
      <p:ext uri="{BB962C8B-B14F-4D97-AF65-F5344CB8AC3E}">
        <p14:creationId xmlns="" xmlns:p14="http://schemas.microsoft.com/office/powerpoint/2010/main" val="249245880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par>
                                <p:cTn id="24" presetID="31"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2" end="2"/>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p:cTn id="3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3" end="3"/>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p:cTn id="3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4" end="4"/>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p:cTn id="4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5" end="5"/>
                                            </p:txEl>
                                          </p:spTgt>
                                        </p:tgtEl>
                                      </p:cBhvr>
                                    </p:animEffect>
                                  </p:childTnLst>
                                </p:cTn>
                              </p:par>
                              <p:par>
                                <p:cTn id="48" presetID="31" presetClass="entr" presetSubtype="0"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p:cTn id="5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6" end="6"/>
                                            </p:txEl>
                                          </p:spTgt>
                                        </p:tgtEl>
                                      </p:cBhvr>
                                    </p:animEffect>
                                  </p:childTnLst>
                                </p:cTn>
                              </p:par>
                              <p:par>
                                <p:cTn id="54" presetID="31"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9" dur="1000"/>
                                        <p:tgtEl>
                                          <p:spTgt spid="3">
                                            <p:txEl>
                                              <p:pRg st="7" end="7"/>
                                            </p:txEl>
                                          </p:spTgt>
                                        </p:tgtEl>
                                      </p:cBhvr>
                                    </p:animEffect>
                                  </p:childTnLst>
                                </p:cTn>
                              </p:par>
                              <p:par>
                                <p:cTn id="60" presetID="31" presetClass="entr" presetSubtype="0" fill="hold"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p:cTn id="62"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3"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4"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5" dur="10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 calcmode="lin" valueType="num">
                                      <p:cBhvr>
                                        <p:cTn id="70"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26423" y="1497874"/>
                <a:ext cx="11852366" cy="5259977"/>
              </a:xfrm>
            </p:spPr>
            <p:txBody>
              <a:bodyPr>
                <a:normAutofit/>
              </a:bodyPr>
              <a:lstStyle/>
              <a:p>
                <a:pPr marL="0" indent="0">
                  <a:buNone/>
                </a:pPr>
                <a:r>
                  <a:rPr lang="en-US" dirty="0"/>
                  <a:t>The logarithm of a number contains two parts, namely characteristic &amp; mantissa.</a:t>
                </a:r>
              </a:p>
              <a:p>
                <a:pPr marL="0" indent="0">
                  <a:buNone/>
                </a:pPr>
                <a:endParaRPr lang="en-US" dirty="0"/>
              </a:p>
              <a:p>
                <a:pPr marL="0" lvl="0" indent="0">
                  <a:buNone/>
                </a:pPr>
                <a:r>
                  <a:rPr lang="en-US" dirty="0"/>
                  <a:t>a) </a:t>
                </a:r>
                <a:r>
                  <a:rPr lang="en-US" b="1" dirty="0"/>
                  <a:t>Characteristics: </a:t>
                </a:r>
                <a:r>
                  <a:rPr lang="en-US" dirty="0"/>
                  <a:t>The integral part of the logarithm of a number is called its characteristics.</a:t>
                </a:r>
              </a:p>
              <a:p>
                <a:pPr lvl="1">
                  <a:buFont typeface="Wingdings" panose="05000000000000000000" pitchFamily="2" charset="2"/>
                  <a:buChar char="q"/>
                </a:pPr>
                <a:r>
                  <a:rPr lang="en-US" b="1" dirty="0"/>
                  <a:t>Case 1: </a:t>
                </a:r>
                <a:r>
                  <a:rPr lang="en-US" dirty="0"/>
                  <a:t>When the number is greater than 1.</a:t>
                </a:r>
              </a:p>
              <a:p>
                <a:pPr marL="457200" lvl="1" indent="0">
                  <a:buNone/>
                </a:pPr>
                <a:r>
                  <a:rPr lang="en-US" dirty="0"/>
                  <a:t>In this case, the characteristic is one less than the number of digits in the left of the decimal point in the given number.</a:t>
                </a:r>
              </a:p>
              <a:p>
                <a:pPr lvl="1">
                  <a:buFont typeface="Wingdings" panose="05000000000000000000" pitchFamily="2" charset="2"/>
                  <a:buChar char="q"/>
                </a:pPr>
                <a:r>
                  <a:rPr lang="en-US" b="1" dirty="0"/>
                  <a:t>Case 2: </a:t>
                </a:r>
                <a:r>
                  <a:rPr lang="en-US" dirty="0"/>
                  <a:t>When the number is less than 1.</a:t>
                </a:r>
              </a:p>
              <a:p>
                <a:pPr marL="457200" lvl="1" indent="0">
                  <a:buNone/>
                </a:pPr>
                <a:r>
                  <a:rPr lang="en-US" dirty="0"/>
                  <a:t>In this case, the characteristic is one more than the number if zeros between the decimal point and the first significant digit of the number and it is negative.</a:t>
                </a:r>
              </a:p>
              <a:p>
                <a:pPr marL="457200" lvl="1" indent="0">
                  <a:buNone/>
                </a:pPr>
                <a:r>
                  <a:rPr lang="en-US" dirty="0"/>
                  <a:t>Instead of -1, -2 etc. We write,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1</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2</m:t>
                        </m:r>
                      </m:e>
                    </m:acc>
                    <m:r>
                      <a:rPr lang="en-US" i="1">
                        <a:latin typeface="Cambria Math" panose="02040503050406030204" pitchFamily="18" charset="0"/>
                      </a:rPr>
                      <m:t> </m:t>
                    </m:r>
                    <m:r>
                      <a:rPr lang="en-US" i="1">
                        <a:latin typeface="Cambria Math" panose="02040503050406030204" pitchFamily="18" charset="0"/>
                      </a:rPr>
                      <m:t>𝑒𝑡𝑐</m:t>
                    </m:r>
                    <m:r>
                      <a:rPr lang="en-US" i="1">
                        <a:latin typeface="Cambria Math" panose="02040503050406030204" pitchFamily="18" charset="0"/>
                      </a:rPr>
                      <m:t>.</m:t>
                    </m:r>
                  </m:oMath>
                </a14:m>
                <a:endParaRPr lang="en-US" dirty="0"/>
              </a:p>
              <a:p>
                <a:pPr marL="457200" lvl="1" indent="0">
                  <a:buNone/>
                </a:pPr>
                <a:endParaRPr lang="en-US" dirty="0"/>
              </a:p>
              <a:p>
                <a:pPr marL="0" lvl="0" indent="0">
                  <a:buNone/>
                </a:pPr>
                <a:r>
                  <a:rPr lang="en-US" dirty="0"/>
                  <a:t>b) </a:t>
                </a:r>
                <a:r>
                  <a:rPr lang="en-US" b="1" dirty="0"/>
                  <a:t>Mantissa: </a:t>
                </a:r>
                <a:r>
                  <a:rPr lang="en-US" dirty="0"/>
                  <a:t>the decimal part of the logarithm of a number is known as mantissa.</a:t>
                </a:r>
              </a:p>
              <a:p>
                <a:pPr marL="0" indent="0">
                  <a:buNone/>
                </a:pPr>
                <a:r>
                  <a:rPr lang="en-US" dirty="0"/>
                  <a:t>For mantissa, we look through log table.</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423" y="1497874"/>
                <a:ext cx="11852366" cy="5259977"/>
              </a:xfrm>
              <a:blipFill>
                <a:blip r:embed="rId2"/>
                <a:stretch>
                  <a:fillRect l="-669" t="-1506" r="-669"/>
                </a:stretch>
              </a:blipFill>
            </p:spPr>
            <p:txBody>
              <a:bodyPr/>
              <a:lstStyle/>
              <a:p>
                <a:r>
                  <a:rPr lang="en-US">
                    <a:noFill/>
                  </a:rPr>
                  <a:t> </a:t>
                </a:r>
              </a:p>
            </p:txBody>
          </p:sp>
        </mc:Fallback>
      </mc:AlternateContent>
    </p:spTree>
    <p:extLst>
      <p:ext uri="{BB962C8B-B14F-4D97-AF65-F5344CB8AC3E}">
        <p14:creationId xmlns="" xmlns:p14="http://schemas.microsoft.com/office/powerpoint/2010/main" val="248166273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3" end="3"/>
                                            </p:txEl>
                                          </p:spTgt>
                                        </p:tgtEl>
                                      </p:cBhvr>
                                    </p:animEffect>
                                  </p:childTnLst>
                                </p:cTn>
                              </p:par>
                              <p:par>
                                <p:cTn id="24" presetID="3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p:cTn id="26"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4" end="4"/>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5" end="5"/>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6" end="6"/>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0864"/>
            <a:ext cx="8610600" cy="1293028"/>
          </a:xfrm>
        </p:spPr>
        <p:txBody>
          <a:bodyPr/>
          <a:lstStyle/>
          <a:p>
            <a:r>
              <a:rPr lang="en-US" b="1" dirty="0"/>
              <a:t>Problems</a:t>
            </a:r>
            <a:br>
              <a:rPr lang="en-US" b="1" dirty="0"/>
            </a:b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52549" y="1402080"/>
                <a:ext cx="11773988" cy="5347063"/>
              </a:xfrm>
            </p:spPr>
            <p:txBody>
              <a:bodyPr>
                <a:normAutofit fontScale="92500" lnSpcReduction="20000"/>
              </a:bodyPr>
              <a:lstStyle/>
              <a:p>
                <a:pPr marL="0" lvl="0" indent="0">
                  <a:buNone/>
                </a:pPr>
                <a:r>
                  <a:rPr lang="en-US" dirty="0"/>
                  <a:t>1) If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sub>
                        </m:sSub>
                      </m:fName>
                      <m:e>
                        <m:r>
                          <a:rPr lang="en-US" i="1">
                            <a:latin typeface="Cambria Math" panose="02040503050406030204" pitchFamily="18" charset="0"/>
                          </a:rPr>
                          <m:t>𝑥</m:t>
                        </m:r>
                      </m:e>
                    </m:func>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𝑓𝑖𝑛𝑑</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sub>
                        </m:sSub>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8</m:t>
                            </m:r>
                          </m:e>
                        </m:rad>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3</m:t>
                            </m:r>
                          </m:den>
                        </m:f>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5</m:t>
                        </m:r>
                      </m:sup>
                    </m:sSup>
                    <m:r>
                      <a:rPr lang="en-US" i="1">
                        <a:latin typeface="Cambria Math" panose="02040503050406030204" pitchFamily="18" charset="0"/>
                      </a:rPr>
                      <m:t>=32</m:t>
                    </m:r>
                  </m:oMath>
                </a14:m>
                <a:endParaRPr lang="en-US" dirty="0"/>
              </a:p>
              <a:p>
                <a:pPr marL="0" indent="0">
                  <a:buNone/>
                </a:pPr>
                <a:endParaRPr lang="en-US" dirty="0"/>
              </a:p>
              <a:p>
                <a:pPr marL="0" lvl="0" indent="0">
                  <a:buNone/>
                </a:pPr>
                <a:r>
                  <a:rPr lang="en-US" dirty="0"/>
                  <a:t>2) Simplify: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16</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a:rPr lang="en-US">
                            <a:latin typeface="Cambria Math" panose="02040503050406030204" pitchFamily="18" charset="0"/>
                          </a:rPr>
                          <m:t>2</m:t>
                        </m:r>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9</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243</m:t>
                            </m:r>
                          </m:den>
                        </m:f>
                      </m:e>
                    </m:func>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16</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a:rPr lang="en-US">
                            <a:latin typeface="Cambria Math" panose="02040503050406030204" pitchFamily="18" charset="0"/>
                          </a:rPr>
                          <m:t>2</m:t>
                        </m:r>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9</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243</m:t>
                            </m:r>
                          </m:den>
                        </m:f>
                      </m:e>
                    </m:func>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16</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9</m:t>
                                </m:r>
                              </m:den>
                            </m:f>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243</m:t>
                                </m:r>
                              </m:den>
                            </m:f>
                          </m:e>
                        </m:func>
                      </m:e>
                    </m:func>
                  </m:oMath>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16</m:t>
                              </m:r>
                            </m:den>
                          </m:f>
                        </m:e>
                      </m:func>
                      <m:func>
                        <m:funcPr>
                          <m:ctrlPr>
                            <a:rPr lang="en-US" i="1">
                              <a:latin typeface="Cambria Math" panose="02040503050406030204" pitchFamily="18" charset="0"/>
                            </a:rPr>
                          </m:ctrlPr>
                        </m:funcPr>
                        <m:fName>
                          <m:r>
                            <a:rPr lang="en-US" i="1">
                              <a:latin typeface="Cambria Math" panose="02040503050406030204" pitchFamily="18" charset="0"/>
                            </a:rPr>
                            <m:t>−</m:t>
                          </m:r>
                          <m:r>
                            <a:rPr lang="en-US">
                              <a:latin typeface="Cambria Math" panose="02040503050406030204" pitchFamily="18" charset="0"/>
                            </a:rPr>
                            <m:t> </m:t>
                          </m:r>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25</m:t>
                              </m:r>
                            </m:num>
                            <m:den>
                              <m:r>
                                <a:rPr lang="en-US" i="1">
                                  <a:latin typeface="Cambria Math" panose="02040503050406030204" pitchFamily="18" charset="0"/>
                                </a:rPr>
                                <m:t>81</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243</m:t>
                              </m:r>
                            </m:den>
                          </m:f>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243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81</m:t>
                                  </m:r>
                                </m:num>
                                <m:den>
                                  <m:r>
                                    <a:rPr lang="en-US" i="1">
                                      <a:latin typeface="Cambria Math" panose="02040503050406030204" pitchFamily="18" charset="0"/>
                                    </a:rPr>
                                    <m:t>25</m:t>
                                  </m:r>
                                </m:den>
                              </m:f>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e>
                      </m:func>
                    </m:oMath>
                  </m:oMathPara>
                </a14:m>
                <a:endParaRPr lang="en-US" dirty="0"/>
              </a:p>
              <a:p>
                <a:endParaRPr lang="en-US" dirty="0"/>
              </a:p>
              <a:p>
                <a:pPr marL="0" lvl="0" indent="0">
                  <a:buNone/>
                </a:pPr>
                <a:r>
                  <a:rPr lang="en-US" dirty="0"/>
                  <a:t>3) If log 2 = 0.30103 &amp; log 3 = 0.4771, find the values of </a:t>
                </a:r>
              </a:p>
              <a:p>
                <a:pPr marL="914400" lvl="1" indent="-457200">
                  <a:buFont typeface="+mj-lt"/>
                  <a:buAutoNum type="alphaLcParenR"/>
                </a:pPr>
                <a:r>
                  <a:rPr lang="en-US" dirty="0"/>
                  <a:t>Log 25 </a:t>
                </a:r>
              </a:p>
              <a:p>
                <a:pPr marL="914400" lvl="1" indent="-457200">
                  <a:buFont typeface="+mj-lt"/>
                  <a:buAutoNum type="alphaLcParenR"/>
                </a:pPr>
                <a:r>
                  <a:rPr lang="en-US" dirty="0"/>
                  <a:t>log 4.5</a:t>
                </a:r>
              </a:p>
              <a:p>
                <a:pPr marL="0" indent="0">
                  <a:buNone/>
                </a:pPr>
                <a:r>
                  <a:rPr lang="en-US" dirty="0"/>
                  <a:t>Sol) 	a) log 25 =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4</m:t>
                                </m:r>
                              </m:den>
                            </m:f>
                          </m:e>
                        </m:d>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100</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4</m:t>
                            </m:r>
                          </m:e>
                        </m:func>
                        <m:r>
                          <a:rPr lang="en-US" i="1">
                            <a:latin typeface="Cambria Math" panose="02040503050406030204" pitchFamily="18" charset="0"/>
                          </a:rPr>
                          <m:t>=2−2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2−2×0.3010</m:t>
                            </m:r>
                          </m:e>
                        </m:d>
                        <m:r>
                          <a:rPr lang="en-US" i="1">
                            <a:latin typeface="Cambria Math" panose="02040503050406030204" pitchFamily="18" charset="0"/>
                          </a:rPr>
                          <m:t>=1.398</m:t>
                        </m:r>
                      </m:e>
                    </m:func>
                  </m:oMath>
                </a14:m>
                <a:endParaRPr lang="en-US" dirty="0"/>
              </a:p>
              <a:p>
                <a:pPr marL="0" indent="0">
                  <a:buNone/>
                </a:pPr>
                <a:r>
                  <a:rPr lang="en-US" dirty="0"/>
                  <a:t>	b)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4.5</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9</m:t>
                                </m:r>
                              </m:num>
                              <m:den>
                                <m:r>
                                  <a:rPr lang="en-US" i="1">
                                    <a:latin typeface="Cambria Math" panose="02040503050406030204" pitchFamily="18" charset="0"/>
                                  </a:rPr>
                                  <m:t>2</m:t>
                                </m:r>
                              </m:den>
                            </m:f>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9</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r>
                          <a:rPr lang="en-US" i="1">
                            <a:latin typeface="Cambria Math" panose="02040503050406030204" pitchFamily="18" charset="0"/>
                          </a:rPr>
                          <m:t>=</m:t>
                        </m:r>
                        <m:func>
                          <m:funcPr>
                            <m:ctrlPr>
                              <a:rPr lang="en-US" i="1">
                                <a:latin typeface="Cambria Math" panose="02040503050406030204" pitchFamily="18" charset="0"/>
                              </a:rPr>
                            </m:ctrlPr>
                          </m:funcPr>
                          <m:fName>
                            <m:r>
                              <a:rPr lang="en-US">
                                <a:latin typeface="Cambria Math" panose="02040503050406030204" pitchFamily="18" charset="0"/>
                              </a:rPr>
                              <m:t>2</m:t>
                            </m:r>
                            <m:r>
                              <m:rPr>
                                <m:sty m:val="p"/>
                              </m:rPr>
                              <a:rPr lang="en-US">
                                <a:latin typeface="Cambria Math" panose="02040503050406030204" pitchFamily="18" charset="0"/>
                              </a:rPr>
                              <m:t>log</m:t>
                            </m:r>
                          </m:fName>
                          <m:e>
                            <m:r>
                              <a:rPr lang="en-US" i="1">
                                <a:latin typeface="Cambria Math" panose="02040503050406030204" pitchFamily="18" charset="0"/>
                              </a:rPr>
                              <m:t>3</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e>
                    </m:func>
                  </m:oMath>
                </a14:m>
                <a:endParaRPr lang="en-US" dirty="0"/>
              </a:p>
              <a:p>
                <a:pPr marL="0" indent="0">
                  <a:buNone/>
                </a:pPr>
                <a:r>
                  <a:rPr lang="en-US" dirty="0"/>
                  <a:t>	=(2×0.4771-0.3010) = 0.6532</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2549" y="1402080"/>
                <a:ext cx="11773988" cy="5347063"/>
              </a:xfrm>
              <a:blipFill>
                <a:blip r:embed="rId2"/>
                <a:stretch>
                  <a:fillRect l="-518" t="-1254"/>
                </a:stretch>
              </a:blipFill>
            </p:spPr>
            <p:txBody>
              <a:bodyPr/>
              <a:lstStyle/>
              <a:p>
                <a:r>
                  <a:rPr lang="en-US">
                    <a:noFill/>
                  </a:rPr>
                  <a:t> </a:t>
                </a:r>
              </a:p>
            </p:txBody>
          </p:sp>
        </mc:Fallback>
      </mc:AlternateContent>
    </p:spTree>
    <p:extLst>
      <p:ext uri="{BB962C8B-B14F-4D97-AF65-F5344CB8AC3E}">
        <p14:creationId xmlns="" xmlns:p14="http://schemas.microsoft.com/office/powerpoint/2010/main" val="391126114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Effect transition="in" filter="fade">
                                      <p:cBhvr>
                                        <p:cTn id="48" dur="1000"/>
                                        <p:tgtEl>
                                          <p:spTgt spid="3">
                                            <p:txEl>
                                              <p:pRg st="3" end="3"/>
                                            </p:txEl>
                                          </p:spTgt>
                                        </p:tgtEl>
                                      </p:cBhvr>
                                    </p:animEffect>
                                    <p:anim calcmode="lin" valueType="num">
                                      <p:cBhvr>
                                        <p:cTn id="4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barn(inVertical)">
                                      <p:cBhvr>
                                        <p:cTn id="67" dur="500"/>
                                        <p:tgtEl>
                                          <p:spTgt spid="3">
                                            <p:txEl>
                                              <p:pRg st="7" end="7"/>
                                            </p:txEl>
                                          </p:spTgt>
                                        </p:tgtEl>
                                      </p:cBhvr>
                                    </p:animEffect>
                                  </p:childTnLst>
                                </p:cTn>
                              </p:par>
                              <p:par>
                                <p:cTn id="68" presetID="16" presetClass="entr" presetSubtype="21" fill="hold" nodeType="with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barn(inVertical)">
                                      <p:cBhvr>
                                        <p:cTn id="70" dur="500"/>
                                        <p:tgtEl>
                                          <p:spTgt spid="3">
                                            <p:txEl>
                                              <p:pRg st="8" end="8"/>
                                            </p:txEl>
                                          </p:spTgt>
                                        </p:tgtEl>
                                      </p:cBhvr>
                                    </p:animEffect>
                                  </p:childTnLst>
                                </p:cTn>
                              </p:par>
                              <p:par>
                                <p:cTn id="71" presetID="16" presetClass="entr" presetSubtype="21"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barn(inVertical)">
                                      <p:cBhvr>
                                        <p:cTn id="73" dur="500"/>
                                        <p:tgtEl>
                                          <p:spTgt spid="3">
                                            <p:txEl>
                                              <p:pRg st="9" end="9"/>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barn(inVertical)">
                                      <p:cBhvr>
                                        <p:cTn id="78" dur="500"/>
                                        <p:tgtEl>
                                          <p:spTgt spid="3">
                                            <p:txEl>
                                              <p:pRg st="10" end="10"/>
                                            </p:txEl>
                                          </p:spTgt>
                                        </p:tgtEl>
                                      </p:cBhvr>
                                    </p:animEffect>
                                  </p:childTnLst>
                                </p:cTn>
                              </p:par>
                              <p:par>
                                <p:cTn id="79" presetID="16" presetClass="entr" presetSubtype="21" fill="hold" nodeType="withEffect">
                                  <p:stCondLst>
                                    <p:cond delay="0"/>
                                  </p:stCondLst>
                                  <p:childTnLst>
                                    <p:set>
                                      <p:cBhvr>
                                        <p:cTn id="80" dur="1" fill="hold">
                                          <p:stCondLst>
                                            <p:cond delay="0"/>
                                          </p:stCondLst>
                                        </p:cTn>
                                        <p:tgtEl>
                                          <p:spTgt spid="3">
                                            <p:txEl>
                                              <p:pRg st="11" end="11"/>
                                            </p:txEl>
                                          </p:spTgt>
                                        </p:tgtEl>
                                        <p:attrNameLst>
                                          <p:attrName>style.visibility</p:attrName>
                                        </p:attrNameLst>
                                      </p:cBhvr>
                                      <p:to>
                                        <p:strVal val="visible"/>
                                      </p:to>
                                    </p:set>
                                    <p:animEffect transition="in" filter="barn(inVertical)">
                                      <p:cBhvr>
                                        <p:cTn id="81" dur="500"/>
                                        <p:tgtEl>
                                          <p:spTgt spid="3">
                                            <p:txEl>
                                              <p:pRg st="11" end="11"/>
                                            </p:txEl>
                                          </p:spTgt>
                                        </p:tgtEl>
                                      </p:cBhvr>
                                    </p:animEffect>
                                  </p:childTnLst>
                                </p:cTn>
                              </p:par>
                              <p:par>
                                <p:cTn id="82" presetID="16" presetClass="entr" presetSubtype="21" fill="hold" nodeType="withEffect">
                                  <p:stCondLst>
                                    <p:cond delay="0"/>
                                  </p:stCondLst>
                                  <p:childTnLst>
                                    <p:set>
                                      <p:cBhvr>
                                        <p:cTn id="83" dur="1" fill="hold">
                                          <p:stCondLst>
                                            <p:cond delay="0"/>
                                          </p:stCondLst>
                                        </p:cTn>
                                        <p:tgtEl>
                                          <p:spTgt spid="3">
                                            <p:txEl>
                                              <p:pRg st="12" end="12"/>
                                            </p:txEl>
                                          </p:spTgt>
                                        </p:tgtEl>
                                        <p:attrNameLst>
                                          <p:attrName>style.visibility</p:attrName>
                                        </p:attrNameLst>
                                      </p:cBhvr>
                                      <p:to>
                                        <p:strVal val="visible"/>
                                      </p:to>
                                    </p:set>
                                    <p:animEffect transition="in" filter="barn(inVertical)">
                                      <p:cBhvr>
                                        <p:cTn id="8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9669" y="1384663"/>
                <a:ext cx="12043954" cy="5364479"/>
              </a:xfrm>
            </p:spPr>
            <p:txBody>
              <a:bodyPr>
                <a:normAutofit/>
              </a:bodyPr>
              <a:lstStyle/>
              <a:p>
                <a:pPr marL="0" lvl="0" indent="0">
                  <a:buNone/>
                </a:pPr>
                <a:r>
                  <a:rPr lang="en-US" dirty="0"/>
                  <a:t>4) If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8</m:t>
                            </m:r>
                          </m:sub>
                        </m:sSub>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8</m:t>
                            </m:r>
                          </m:sub>
                        </m:sSub>
                      </m:fName>
                      <m:e>
                        <m:r>
                          <a:rPr lang="en-US" i="1">
                            <a:latin typeface="Cambria Math" panose="02040503050406030204" pitchFamily="18" charset="0"/>
                          </a:rPr>
                          <m:t>𝑥</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8</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r>
                          <a:rPr lang="en-US" i="1">
                            <a:latin typeface="Cambria Math" panose="02040503050406030204" pitchFamily="18" charset="0"/>
                          </a:rPr>
                          <m:t>)</m:t>
                        </m:r>
                      </m:e>
                      <m:sup>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=4</m:t>
                    </m:r>
                  </m:oMath>
                </a14:m>
                <a:endParaRPr lang="en-US" dirty="0"/>
              </a:p>
              <a:p>
                <a:pPr marL="0" indent="0">
                  <a:buNone/>
                </a:pPr>
                <a:endParaRPr lang="en-US" dirty="0"/>
              </a:p>
              <a:p>
                <a:pPr marL="0" lvl="0" indent="0">
                  <a:buNone/>
                </a:pPr>
                <a:r>
                  <a:rPr lang="en-US" dirty="0"/>
                  <a:t>5) </a:t>
                </a:r>
                <a14:m>
                  <m:oMath xmlns:m="http://schemas.openxmlformats.org/officeDocument/2006/math">
                    <m:r>
                      <a:rPr lang="en-US" i="1">
                        <a:latin typeface="Cambria Math" panose="02040503050406030204" pitchFamily="18" charset="0"/>
                      </a:rPr>
                      <m:t>𝐼𝑓</m:t>
                    </m:r>
                    <m:r>
                      <a:rPr lang="en-US" i="1">
                        <a:latin typeface="Cambria Math" panose="02040503050406030204" pitchFamily="18" charset="0"/>
                      </a:rPr>
                      <m:t>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𝑥</m:t>
                            </m:r>
                          </m:sub>
                        </m:sSub>
                      </m:fName>
                      <m:e>
                        <m:r>
                          <a:rPr lang="en-US" i="1">
                            <a:latin typeface="Cambria Math" panose="02040503050406030204" pitchFamily="18" charset="0"/>
                          </a:rPr>
                          <m:t>𝑦</m:t>
                        </m:r>
                        <m:r>
                          <a:rPr lang="en-US" i="1">
                            <a:latin typeface="Cambria Math" panose="02040503050406030204" pitchFamily="18" charset="0"/>
                          </a:rPr>
                          <m:t>=100 &amp; </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𝑋</m:t>
                            </m:r>
                          </m:e>
                        </m:func>
                      </m:e>
                    </m:func>
                    <m:r>
                      <a:rPr lang="en-US" i="1">
                        <a:latin typeface="Cambria Math" panose="02040503050406030204" pitchFamily="18" charset="0"/>
                      </a:rPr>
                      <m:t>=10,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𝑋</m:t>
                        </m:r>
                      </m:e>
                    </m:func>
                    <m:r>
                      <a:rPr lang="en-US" i="1">
                        <a:latin typeface="Cambria Math" panose="02040503050406030204" pitchFamily="18" charset="0"/>
                      </a:rPr>
                      <m:t>=10⇒</m:t>
                    </m:r>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10</m:t>
                        </m:r>
                      </m:sup>
                    </m:sSup>
                  </m:oMath>
                </a14:m>
                <a:endParaRPr lang="en-US" i="1"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𝑥</m:t>
                              </m:r>
                            </m:sub>
                          </m:sSub>
                        </m:fName>
                        <m:e>
                          <m:r>
                            <a:rPr lang="en-US" i="1">
                              <a:latin typeface="Cambria Math" panose="02040503050406030204" pitchFamily="18" charset="0"/>
                            </a:rPr>
                            <m:t>𝑦</m:t>
                          </m:r>
                          <m:r>
                            <a:rPr lang="en-US" i="1">
                              <a:latin typeface="Cambria Math" panose="02040503050406030204" pitchFamily="18" charset="0"/>
                            </a:rPr>
                            <m:t>=100⇒</m:t>
                          </m:r>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100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10</m:t>
                                  </m:r>
                                </m:sup>
                              </m:sSup>
                              <m:r>
                                <a:rPr lang="en-US" i="1">
                                  <a:latin typeface="Cambria Math" panose="02040503050406030204" pitchFamily="18" charset="0"/>
                                </a:rPr>
                                <m:t>)</m:t>
                              </m:r>
                            </m:e>
                            <m:sup>
                              <m:r>
                                <a:rPr lang="en-US" i="1">
                                  <a:latin typeface="Cambria Math" panose="02040503050406030204" pitchFamily="18" charset="0"/>
                                </a:rPr>
                                <m:t>100</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1000</m:t>
                              </m:r>
                            </m:sup>
                          </m:sSup>
                        </m:e>
                      </m:func>
                    </m:oMath>
                  </m:oMathPara>
                </a14:m>
                <a:endParaRPr lang="en-US" dirty="0"/>
              </a:p>
              <a:p>
                <a:pPr marL="0" indent="0">
                  <a:buNone/>
                </a:pPr>
                <a:endParaRPr lang="en-US" dirty="0"/>
              </a:p>
              <a:p>
                <a:pPr marL="0" lvl="0" indent="0">
                  <a:buNone/>
                </a:pPr>
                <a:r>
                  <a:rPr lang="en-US" dirty="0"/>
                  <a:t>6) </a:t>
                </a:r>
                <a14:m>
                  <m:oMath xmlns:m="http://schemas.openxmlformats.org/officeDocument/2006/math">
                    <m:r>
                      <a:rPr lang="en-US" i="1">
                        <a:latin typeface="Cambria Math" panose="02040503050406030204" pitchFamily="18" charset="0"/>
                      </a:rPr>
                      <m:t>2</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5</m:t>
                        </m:r>
                      </m:e>
                    </m:func>
                    <m:func>
                      <m:funcPr>
                        <m:ctrlPr>
                          <a:rPr lang="en-US" i="1">
                            <a:latin typeface="Cambria Math" panose="02040503050406030204" pitchFamily="18" charset="0"/>
                          </a:rPr>
                        </m:ctrlPr>
                      </m:funcPr>
                      <m:fName>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4</m:t>
                        </m:r>
                      </m:e>
                    </m:func>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r>
                      <a:rPr lang="en-US" i="1">
                        <a:latin typeface="Cambria Math" panose="02040503050406030204" pitchFamily="18" charset="0"/>
                      </a:rPr>
                      <m:t>2</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5</m:t>
                        </m:r>
                      </m:e>
                    </m:func>
                    <m:func>
                      <m:funcPr>
                        <m:ctrlPr>
                          <a:rPr lang="en-US" i="1">
                            <a:latin typeface="Cambria Math" panose="02040503050406030204" pitchFamily="18" charset="0"/>
                          </a:rPr>
                        </m:ctrlPr>
                      </m:funcPr>
                      <m:fName>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4</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2</m:t>
                            </m:r>
                          </m:sup>
                        </m:sSup>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sSup>
                          <m:sSupPr>
                            <m:ctrlPr>
                              <a:rPr lang="en-US" i="1">
                                <a:latin typeface="Cambria Math" panose="02040503050406030204" pitchFamily="18" charset="0"/>
                              </a:rPr>
                            </m:ctrlPr>
                          </m:sSupPr>
                          <m:e>
                            <m:r>
                              <a:rPr lang="en-US" i="1">
                                <a:latin typeface="Cambria Math" panose="02040503050406030204" pitchFamily="18" charset="0"/>
                              </a:rPr>
                              <m:t>4</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e>
                    </m:func>
                  </m:oMath>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25</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2</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25×8</m:t>
                                  </m:r>
                                </m:num>
                                <m:den>
                                  <m:r>
                                    <a:rPr lang="en-US" i="1">
                                      <a:latin typeface="Cambria Math" panose="02040503050406030204" pitchFamily="18" charset="0"/>
                                    </a:rPr>
                                    <m:t>2</m:t>
                                  </m:r>
                                </m:den>
                              </m:f>
                            </m:e>
                          </m:d>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100</m:t>
                          </m:r>
                        </m:e>
                      </m:func>
                      <m:r>
                        <a:rPr lang="en-US" i="1">
                          <a:latin typeface="Cambria Math" panose="02040503050406030204" pitchFamily="18" charset="0"/>
                        </a:rPr>
                        <m:t>=2</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669" y="1384663"/>
                <a:ext cx="12043954" cy="5364479"/>
              </a:xfrm>
              <a:blipFill>
                <a:blip r:embed="rId2"/>
                <a:stretch>
                  <a:fillRect l="-658" t="-227"/>
                </a:stretch>
              </a:blipFill>
            </p:spPr>
            <p:txBody>
              <a:bodyPr/>
              <a:lstStyle/>
              <a:p>
                <a:r>
                  <a:rPr lang="en-US">
                    <a:noFill/>
                  </a:rPr>
                  <a:t> </a:t>
                </a:r>
              </a:p>
            </p:txBody>
          </p:sp>
        </mc:Fallback>
      </mc:AlternateContent>
    </p:spTree>
    <p:extLst>
      <p:ext uri="{BB962C8B-B14F-4D97-AF65-F5344CB8AC3E}">
        <p14:creationId xmlns="" xmlns:p14="http://schemas.microsoft.com/office/powerpoint/2010/main" val="40894221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80">
                                          <p:stCondLst>
                                            <p:cond delay="0"/>
                                          </p:stCondLst>
                                        </p:cTn>
                                        <p:tgtEl>
                                          <p:spTgt spid="3">
                                            <p:txEl>
                                              <p:pRg st="3" end="3"/>
                                            </p:txEl>
                                          </p:spTgt>
                                        </p:tgtEl>
                                      </p:cBhvr>
                                    </p:animEffect>
                                    <p:anim calcmode="lin" valueType="num">
                                      <p:cBhvr>
                                        <p:cTn id="3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3" end="3"/>
                                            </p:txEl>
                                          </p:spTgt>
                                        </p:tgtEl>
                                      </p:cBhvr>
                                      <p:to x="100000" y="60000"/>
                                    </p:animScale>
                                    <p:animScale>
                                      <p:cBhvr>
                                        <p:cTn id="37" dur="166" decel="50000">
                                          <p:stCondLst>
                                            <p:cond delay="676"/>
                                          </p:stCondLst>
                                        </p:cTn>
                                        <p:tgtEl>
                                          <p:spTgt spid="3">
                                            <p:txEl>
                                              <p:pRg st="3" end="3"/>
                                            </p:txEl>
                                          </p:spTgt>
                                        </p:tgtEl>
                                      </p:cBhvr>
                                      <p:to x="100000" y="100000"/>
                                    </p:animScale>
                                    <p:animScale>
                                      <p:cBhvr>
                                        <p:cTn id="38" dur="26">
                                          <p:stCondLst>
                                            <p:cond delay="1312"/>
                                          </p:stCondLst>
                                        </p:cTn>
                                        <p:tgtEl>
                                          <p:spTgt spid="3">
                                            <p:txEl>
                                              <p:pRg st="3" end="3"/>
                                            </p:txEl>
                                          </p:spTgt>
                                        </p:tgtEl>
                                      </p:cBhvr>
                                      <p:to x="100000" y="80000"/>
                                    </p:animScale>
                                    <p:animScale>
                                      <p:cBhvr>
                                        <p:cTn id="39" dur="166" decel="50000">
                                          <p:stCondLst>
                                            <p:cond delay="1338"/>
                                          </p:stCondLst>
                                        </p:cTn>
                                        <p:tgtEl>
                                          <p:spTgt spid="3">
                                            <p:txEl>
                                              <p:pRg st="3" end="3"/>
                                            </p:txEl>
                                          </p:spTgt>
                                        </p:tgtEl>
                                      </p:cBhvr>
                                      <p:to x="100000" y="100000"/>
                                    </p:animScale>
                                    <p:animScale>
                                      <p:cBhvr>
                                        <p:cTn id="40" dur="26">
                                          <p:stCondLst>
                                            <p:cond delay="1642"/>
                                          </p:stCondLst>
                                        </p:cTn>
                                        <p:tgtEl>
                                          <p:spTgt spid="3">
                                            <p:txEl>
                                              <p:pRg st="3" end="3"/>
                                            </p:txEl>
                                          </p:spTgt>
                                        </p:tgtEl>
                                      </p:cBhvr>
                                      <p:to x="100000" y="90000"/>
                                    </p:animScale>
                                    <p:animScale>
                                      <p:cBhvr>
                                        <p:cTn id="41" dur="166" decel="50000">
                                          <p:stCondLst>
                                            <p:cond delay="1668"/>
                                          </p:stCondLst>
                                        </p:cTn>
                                        <p:tgtEl>
                                          <p:spTgt spid="3">
                                            <p:txEl>
                                              <p:pRg st="3" end="3"/>
                                            </p:txEl>
                                          </p:spTgt>
                                        </p:tgtEl>
                                      </p:cBhvr>
                                      <p:to x="100000" y="100000"/>
                                    </p:animScale>
                                    <p:animScale>
                                      <p:cBhvr>
                                        <p:cTn id="42" dur="26">
                                          <p:stCondLst>
                                            <p:cond delay="1808"/>
                                          </p:stCondLst>
                                        </p:cTn>
                                        <p:tgtEl>
                                          <p:spTgt spid="3">
                                            <p:txEl>
                                              <p:pRg st="3" end="3"/>
                                            </p:txEl>
                                          </p:spTgt>
                                        </p:tgtEl>
                                      </p:cBhvr>
                                      <p:to x="100000" y="95000"/>
                                    </p:animScale>
                                    <p:animScale>
                                      <p:cBhvr>
                                        <p:cTn id="43" dur="166" decel="50000">
                                          <p:stCondLst>
                                            <p:cond delay="1834"/>
                                          </p:stCondLst>
                                        </p:cTn>
                                        <p:tgtEl>
                                          <p:spTgt spid="3">
                                            <p:txEl>
                                              <p:pRg st="3" end="3"/>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62" dur="500"/>
                                        <p:tgtEl>
                                          <p:spTgt spid="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par>
                                <p:cTn id="71" presetID="31" presetClass="entr" presetSubtype="0" fill="hold"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p:cTn id="7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6"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497874"/>
                <a:ext cx="12000411" cy="5242560"/>
              </a:xfrm>
            </p:spPr>
            <p:txBody>
              <a:bodyPr/>
              <a:lstStyle/>
              <a:p>
                <a:pPr marL="0" lvl="0" indent="0">
                  <a:buNone/>
                </a:pPr>
                <a:r>
                  <a:rPr lang="en-US" dirty="0"/>
                  <a:t>7) The value of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sSup>
                                      <m:sSupPr>
                                        <m:ctrlPr>
                                          <a:rPr lang="en-US" i="1">
                                            <a:latin typeface="Cambria Math" panose="02040503050406030204" pitchFamily="18" charset="0"/>
                                          </a:rPr>
                                        </m:ctrlPr>
                                      </m:sSupPr>
                                      <m:e>
                                        <m:r>
                                          <a:rPr lang="en-US" i="1">
                                            <a:latin typeface="Cambria Math" panose="02040503050406030204" pitchFamily="18" charset="0"/>
                                          </a:rPr>
                                          <m:t>27</m:t>
                                        </m:r>
                                      </m:e>
                                      <m:sup>
                                        <m:r>
                                          <a:rPr lang="en-US" i="1">
                                            <a:latin typeface="Cambria Math" panose="02040503050406030204" pitchFamily="18" charset="0"/>
                                          </a:rPr>
                                          <m:t>3</m:t>
                                        </m:r>
                                      </m:sup>
                                    </m:sSup>
                                  </m:e>
                                </m:func>
                              </m:e>
                            </m:func>
                          </m:e>
                        </m:func>
                      </m:e>
                    </m:func>
                    <m:r>
                      <a:rPr lang="en-US" i="1">
                        <a:latin typeface="Cambria Math" panose="02040503050406030204" pitchFamily="18" charset="0"/>
                      </a:rPr>
                      <m:t>?</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sSup>
                                      <m:sSupPr>
                                        <m:ctrlPr>
                                          <a:rPr lang="en-US" i="1">
                                            <a:latin typeface="Cambria Math" panose="02040503050406030204" pitchFamily="18" charset="0"/>
                                          </a:rPr>
                                        </m:ctrlPr>
                                      </m:sSupPr>
                                      <m:e>
                                        <m:r>
                                          <a:rPr lang="en-US" i="1">
                                            <a:latin typeface="Cambria Math" panose="02040503050406030204" pitchFamily="18" charset="0"/>
                                          </a:rPr>
                                          <m:t>27</m:t>
                                        </m:r>
                                      </m:e>
                                      <m:sup>
                                        <m:r>
                                          <a:rPr lang="en-US" i="1">
                                            <a:latin typeface="Cambria Math" panose="02040503050406030204" pitchFamily="18" charset="0"/>
                                          </a:rPr>
                                          <m:t>3</m:t>
                                        </m:r>
                                      </m:sup>
                                    </m:sSup>
                                  </m:e>
                                </m:func>
                              </m:e>
                            </m:func>
                          </m:e>
                        </m:func>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3</m:t>
                                            </m:r>
                                          </m:sup>
                                        </m:sSup>
                                        <m:r>
                                          <a:rPr lang="en-US" i="1">
                                            <a:latin typeface="Cambria Math" panose="02040503050406030204" pitchFamily="18" charset="0"/>
                                          </a:rPr>
                                          <m:t>)</m:t>
                                        </m:r>
                                      </m:e>
                                      <m:sup>
                                        <m:r>
                                          <a:rPr lang="en-US" i="1">
                                            <a:latin typeface="Cambria Math" panose="02040503050406030204" pitchFamily="18" charset="0"/>
                                          </a:rPr>
                                          <m:t>3</m:t>
                                        </m:r>
                                      </m:sup>
                                    </m:sSup>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9</m:t>
                                                        </m:r>
                                                      </m:sup>
                                                    </m:sSup>
                                                  </m:e>
                                                </m:func>
                                              </m:e>
                                            </m:func>
                                          </m:e>
                                        </m:func>
                                      </m:e>
                                    </m:func>
                                  </m:e>
                                </m:func>
                              </m:e>
                            </m:func>
                          </m:e>
                        </m:func>
                      </m:e>
                    </m:func>
                  </m:oMath>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func>
                                    <m:funcPr>
                                      <m:ctrlPr>
                                        <a:rPr lang="en-US" i="1">
                                          <a:latin typeface="Cambria Math" panose="02040503050406030204" pitchFamily="18" charset="0"/>
                                        </a:rPr>
                                      </m:ctrlPr>
                                    </m:funcPr>
                                    <m:fName>
                                      <m:r>
                                        <a:rPr lang="en-US" i="1">
                                          <a:latin typeface="Cambria Math" panose="02040503050406030204" pitchFamily="18" charset="0"/>
                                        </a:rPr>
                                        <m:t>(9</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r>
                                        <a:rPr lang="en-US" i="1">
                                          <a:latin typeface="Cambria Math" panose="02040503050406030204" pitchFamily="18" charset="0"/>
                                        </a:rPr>
                                        <m:t>3</m:t>
                                      </m:r>
                                    </m:e>
                                  </m:func>
                                  <m:r>
                                    <a:rPr lang="en-US" i="1">
                                      <a:latin typeface="Cambria Math" panose="02040503050406030204" pitchFamily="18" charset="0"/>
                                    </a:rPr>
                                    <m:t>)</m:t>
                                  </m:r>
                                </m:e>
                              </m:func>
                              <m:r>
                                <a:rPr lang="en-US" i="1">
                                  <a:latin typeface="Cambria Math" panose="02040503050406030204" pitchFamily="18" charset="0"/>
                                </a:rPr>
                                <m:t>=</m:t>
                              </m:r>
                            </m:e>
                          </m:func>
                        </m:e>
                      </m:func>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r>
                                    <a:rPr lang="en-US" i="1">
                                      <a:latin typeface="Cambria Math" panose="02040503050406030204" pitchFamily="18" charset="0"/>
                                    </a:rPr>
                                    <m:t>9</m:t>
                                  </m:r>
                                </m:e>
                              </m:func>
                            </m:e>
                          </m:func>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3</m:t>
                                      </m:r>
                                    </m:sub>
                                  </m:sSub>
                                </m:fName>
                                <m:e>
                                  <m:sSup>
                                    <m:sSupPr>
                                      <m:ctrlPr>
                                        <a:rPr lang="en-US"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2</m:t>
                                      </m:r>
                                    </m:sup>
                                  </m:sSup>
                                </m:e>
                              </m:func>
                              <m:r>
                                <a:rPr lang="en-US" i="1">
                                  <a:latin typeface="Cambria Math" panose="02040503050406030204" pitchFamily="18" charset="0"/>
                                </a:rPr>
                                <m:t>]</m:t>
                              </m:r>
                            </m:e>
                          </m:func>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2</m:t>
                                      </m:r>
                                      <m:r>
                                        <m:rPr>
                                          <m:sty m:val="p"/>
                                        </m:rPr>
                                        <a:rPr lang="en-US">
                                          <a:latin typeface="Cambria Math" panose="02040503050406030204" pitchFamily="18" charset="0"/>
                                        </a:rPr>
                                        <m:t>log</m:t>
                                      </m:r>
                                    </m:e>
                                    <m:sub>
                                      <m:r>
                                        <a:rPr lang="en-US" i="1">
                                          <a:latin typeface="Cambria Math" panose="02040503050406030204" pitchFamily="18" charset="0"/>
                                        </a:rPr>
                                        <m:t>3</m:t>
                                      </m:r>
                                    </m:sub>
                                  </m:sSub>
                                </m:fName>
                                <m:e>
                                  <m:r>
                                    <a:rPr lang="en-US" i="1">
                                      <a:latin typeface="Cambria Math" panose="02040503050406030204" pitchFamily="18" charset="0"/>
                                    </a:rPr>
                                    <m:t>3</m:t>
                                  </m:r>
                                </m:e>
                              </m:func>
                              <m:r>
                                <a:rPr lang="en-US" i="1">
                                  <a:latin typeface="Cambria Math" panose="02040503050406030204" pitchFamily="18" charset="0"/>
                                </a:rPr>
                                <m:t>)</m:t>
                              </m:r>
                            </m:e>
                          </m:func>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2</m:t>
                              </m:r>
                            </m:sub>
                          </m:sSub>
                        </m:fName>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2</m:t>
                              </m:r>
                            </m:e>
                          </m:func>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1</m:t>
                          </m:r>
                        </m:e>
                      </m:func>
                      <m:r>
                        <a:rPr lang="en-US" i="1">
                          <a:latin typeface="Cambria Math" panose="02040503050406030204" pitchFamily="18" charset="0"/>
                        </a:rPr>
                        <m:t>=0</m:t>
                      </m:r>
                    </m:oMath>
                  </m:oMathPara>
                </a14:m>
                <a:endParaRPr lang="en-US" dirty="0"/>
              </a:p>
              <a:p>
                <a:pPr marL="0" indent="0">
                  <a:buNone/>
                </a:pPr>
                <a:endParaRPr lang="en-US" dirty="0"/>
              </a:p>
              <a:p>
                <a:pPr marL="0" lvl="0" indent="0">
                  <a:buNone/>
                </a:pPr>
                <a:r>
                  <a:rPr lang="en-US" dirty="0"/>
                  <a:t>8)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4</m:t>
                            </m:r>
                          </m:sub>
                        </m:sSub>
                      </m:fName>
                      <m:e>
                        <m:r>
                          <a:rPr lang="en-US" i="1">
                            <a:latin typeface="Cambria Math" panose="02040503050406030204" pitchFamily="18" charset="0"/>
                          </a:rPr>
                          <m:t>𝑋</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𝑋</m:t>
                        </m:r>
                      </m:e>
                    </m:func>
                    <m:r>
                      <a:rPr lang="en-US" i="1">
                        <a:latin typeface="Cambria Math" panose="02040503050406030204" pitchFamily="18" charset="0"/>
                      </a:rPr>
                      <m:t>=6,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𝑒𝑞𝑢𝑎𝑙</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4</m:t>
                            </m:r>
                          </m:sub>
                        </m:sSub>
                      </m:fName>
                      <m:e>
                        <m:r>
                          <a:rPr lang="en-US" i="1">
                            <a:latin typeface="Cambria Math" panose="02040503050406030204" pitchFamily="18" charset="0"/>
                          </a:rPr>
                          <m:t>𝑋</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𝑋</m:t>
                        </m:r>
                      </m:e>
                    </m:func>
                    <m:r>
                      <a:rPr lang="en-US" i="1">
                        <a:latin typeface="Cambria Math" panose="02040503050406030204" pitchFamily="18" charset="0"/>
                      </a:rPr>
                      <m:t>=6⇔</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𝑋</m:t>
                            </m:r>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4</m:t>
                            </m:r>
                          </m:e>
                        </m:func>
                      </m:den>
                    </m:f>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𝑋</m:t>
                            </m:r>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den>
                    </m:f>
                    <m:r>
                      <a:rPr lang="en-US" i="1">
                        <a:latin typeface="Cambria Math" panose="02040503050406030204" pitchFamily="18" charset="0"/>
                      </a:rPr>
                      <m:t>=6</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num>
                        <m:den>
                          <m:r>
                            <a:rPr lang="en-US" i="1">
                              <a:latin typeface="Cambria Math" panose="02040503050406030204" pitchFamily="18" charset="0"/>
                            </a:rPr>
                            <m:t>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den>
                      </m:f>
                      <m:r>
                        <a:rPr lang="en-US" i="1">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den>
                      </m:f>
                      <m:r>
                        <a:rPr lang="en-US" i="1">
                          <a:latin typeface="Cambria Math" panose="02040503050406030204" pitchFamily="18" charset="0"/>
                        </a:rPr>
                        <m:t>=6⇔3</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r>
                        <a:rPr lang="en-US" i="1">
                          <a:latin typeface="Cambria Math" panose="02040503050406030204" pitchFamily="18" charset="0"/>
                        </a:rPr>
                        <m:t>=12</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2</m:t>
                          </m:r>
                        </m:e>
                      </m:func>
                    </m:oMath>
                  </m:oMathPara>
                </a14:m>
                <a:endParaRPr lang="en-US"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r>
                        <a:rPr lang="en-US" i="1">
                          <a:latin typeface="Cambria Math" panose="02040503050406030204" pitchFamily="18" charset="0"/>
                        </a:rPr>
                        <m:t>=</m:t>
                      </m:r>
                      <m:func>
                        <m:funcPr>
                          <m:ctrlPr>
                            <a:rPr lang="en-US" i="1">
                              <a:latin typeface="Cambria Math" panose="02040503050406030204" pitchFamily="18" charset="0"/>
                            </a:rPr>
                          </m:ctrlPr>
                        </m:funcPr>
                        <m:fName>
                          <m:r>
                            <a:rPr lang="en-US">
                              <a:latin typeface="Cambria Math" panose="02040503050406030204" pitchFamily="18" charset="0"/>
                            </a:rPr>
                            <m:t>4</m:t>
                          </m:r>
                          <m:r>
                            <m:rPr>
                              <m:sty m:val="p"/>
                            </m:rPr>
                            <a:rPr lang="en-US">
                              <a:latin typeface="Cambria Math" panose="02040503050406030204" pitchFamily="18" charset="0"/>
                            </a:rPr>
                            <m:t>log</m:t>
                          </m:r>
                        </m:fName>
                        <m:e>
                          <m:r>
                            <a:rPr lang="en-US" i="1">
                              <a:latin typeface="Cambria Math" panose="02040503050406030204" pitchFamily="18" charset="0"/>
                            </a:rPr>
                            <m:t>2</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16</m:t>
                          </m:r>
                        </m:e>
                      </m:fun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=16     </m:t>
                      </m:r>
                    </m:oMath>
                  </m:oMathPara>
                </a14:m>
                <a:endParaRPr lang="en-US" dirty="0"/>
              </a:p>
              <a:p>
                <a:pPr marL="0" indent="0">
                  <a:buNone/>
                </a:pP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497874"/>
                <a:ext cx="12000411" cy="5242560"/>
              </a:xfrm>
              <a:blipFill>
                <a:blip r:embed="rId2"/>
                <a:stretch>
                  <a:fillRect l="-660" t="-1395"/>
                </a:stretch>
              </a:blipFill>
            </p:spPr>
            <p:txBody>
              <a:bodyPr/>
              <a:lstStyle/>
              <a:p>
                <a:r>
                  <a:rPr lang="en-US">
                    <a:noFill/>
                  </a:rPr>
                  <a:t> </a:t>
                </a:r>
              </a:p>
            </p:txBody>
          </p:sp>
        </mc:Fallback>
      </mc:AlternateContent>
    </p:spTree>
    <p:extLst>
      <p:ext uri="{BB962C8B-B14F-4D97-AF65-F5344CB8AC3E}">
        <p14:creationId xmlns="" xmlns:p14="http://schemas.microsoft.com/office/powerpoint/2010/main" val="6700144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wipe(down)">
                                      <p:cBhvr>
                                        <p:cTn id="51" dur="580">
                                          <p:stCondLst>
                                            <p:cond delay="0"/>
                                          </p:stCondLst>
                                        </p:cTn>
                                        <p:tgtEl>
                                          <p:spTgt spid="3">
                                            <p:txEl>
                                              <p:pRg st="6" end="6"/>
                                            </p:txEl>
                                          </p:spTgt>
                                        </p:tgtEl>
                                      </p:cBhvr>
                                    </p:animEffect>
                                    <p:anim calcmode="lin" valueType="num">
                                      <p:cBhvr>
                                        <p:cTn id="5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3">
                                            <p:txEl>
                                              <p:pRg st="6" end="6"/>
                                            </p:txEl>
                                          </p:spTgt>
                                        </p:tgtEl>
                                      </p:cBhvr>
                                      <p:to x="100000" y="60000"/>
                                    </p:animScale>
                                    <p:animScale>
                                      <p:cBhvr>
                                        <p:cTn id="58" dur="166" decel="50000">
                                          <p:stCondLst>
                                            <p:cond delay="676"/>
                                          </p:stCondLst>
                                        </p:cTn>
                                        <p:tgtEl>
                                          <p:spTgt spid="3">
                                            <p:txEl>
                                              <p:pRg st="6" end="6"/>
                                            </p:txEl>
                                          </p:spTgt>
                                        </p:tgtEl>
                                      </p:cBhvr>
                                      <p:to x="100000" y="100000"/>
                                    </p:animScale>
                                    <p:animScale>
                                      <p:cBhvr>
                                        <p:cTn id="59" dur="26">
                                          <p:stCondLst>
                                            <p:cond delay="1312"/>
                                          </p:stCondLst>
                                        </p:cTn>
                                        <p:tgtEl>
                                          <p:spTgt spid="3">
                                            <p:txEl>
                                              <p:pRg st="6" end="6"/>
                                            </p:txEl>
                                          </p:spTgt>
                                        </p:tgtEl>
                                      </p:cBhvr>
                                      <p:to x="100000" y="80000"/>
                                    </p:animScale>
                                    <p:animScale>
                                      <p:cBhvr>
                                        <p:cTn id="60" dur="166" decel="50000">
                                          <p:stCondLst>
                                            <p:cond delay="1338"/>
                                          </p:stCondLst>
                                        </p:cTn>
                                        <p:tgtEl>
                                          <p:spTgt spid="3">
                                            <p:txEl>
                                              <p:pRg st="6" end="6"/>
                                            </p:txEl>
                                          </p:spTgt>
                                        </p:tgtEl>
                                      </p:cBhvr>
                                      <p:to x="100000" y="100000"/>
                                    </p:animScale>
                                    <p:animScale>
                                      <p:cBhvr>
                                        <p:cTn id="61" dur="26">
                                          <p:stCondLst>
                                            <p:cond delay="1642"/>
                                          </p:stCondLst>
                                        </p:cTn>
                                        <p:tgtEl>
                                          <p:spTgt spid="3">
                                            <p:txEl>
                                              <p:pRg st="6" end="6"/>
                                            </p:txEl>
                                          </p:spTgt>
                                        </p:tgtEl>
                                      </p:cBhvr>
                                      <p:to x="100000" y="90000"/>
                                    </p:animScale>
                                    <p:animScale>
                                      <p:cBhvr>
                                        <p:cTn id="62" dur="166" decel="50000">
                                          <p:stCondLst>
                                            <p:cond delay="1668"/>
                                          </p:stCondLst>
                                        </p:cTn>
                                        <p:tgtEl>
                                          <p:spTgt spid="3">
                                            <p:txEl>
                                              <p:pRg st="6" end="6"/>
                                            </p:txEl>
                                          </p:spTgt>
                                        </p:tgtEl>
                                      </p:cBhvr>
                                      <p:to x="100000" y="100000"/>
                                    </p:animScale>
                                    <p:animScale>
                                      <p:cBhvr>
                                        <p:cTn id="63" dur="26">
                                          <p:stCondLst>
                                            <p:cond delay="1808"/>
                                          </p:stCondLst>
                                        </p:cTn>
                                        <p:tgtEl>
                                          <p:spTgt spid="3">
                                            <p:txEl>
                                              <p:pRg st="6" end="6"/>
                                            </p:txEl>
                                          </p:spTgt>
                                        </p:tgtEl>
                                      </p:cBhvr>
                                      <p:to x="100000" y="95000"/>
                                    </p:animScale>
                                    <p:animScale>
                                      <p:cBhvr>
                                        <p:cTn id="64" dur="166" decel="50000">
                                          <p:stCondLst>
                                            <p:cond delay="1834"/>
                                          </p:stCondLst>
                                        </p:cTn>
                                        <p:tgtEl>
                                          <p:spTgt spid="3">
                                            <p:txEl>
                                              <p:pRg st="6" end="6"/>
                                            </p:txEl>
                                          </p:spTgt>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anim calcmode="lin" valueType="num">
                                      <p:cBhvr>
                                        <p:cTn id="6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7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71" dur="500"/>
                                        <p:tgtEl>
                                          <p:spTgt spid="3">
                                            <p:txEl>
                                              <p:pRg st="7" end="7"/>
                                            </p:txEl>
                                          </p:spTgt>
                                        </p:tgtEl>
                                      </p:cBhvr>
                                    </p:animEffect>
                                  </p:childTnLst>
                                </p:cTn>
                              </p:par>
                              <p:par>
                                <p:cTn id="72" presetID="53" presetClass="entr" presetSubtype="16" fill="hold" nodeType="with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 calcmode="lin" valueType="num">
                                      <p:cBhvr>
                                        <p:cTn id="74"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5"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76" dur="500"/>
                                        <p:tgtEl>
                                          <p:spTgt spid="3">
                                            <p:txEl>
                                              <p:pRg st="8" end="8"/>
                                            </p:txEl>
                                          </p:spTgt>
                                        </p:tgtEl>
                                      </p:cBhvr>
                                    </p:animEffect>
                                  </p:childTnLst>
                                </p:cTn>
                              </p:par>
                              <p:par>
                                <p:cTn id="77" presetID="53" presetClass="entr" presetSubtype="16" fill="hold"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p:cTn id="79"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0"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8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440" y="520533"/>
            <a:ext cx="8610600" cy="1293028"/>
          </a:xfrm>
        </p:spPr>
        <p:txBody>
          <a:bodyPr/>
          <a:lstStyle/>
          <a:p>
            <a:r>
              <a:rPr lang="en-US" b="1" dirty="0"/>
              <a:t>Important Formulae</a:t>
            </a:r>
            <a:r>
              <a:rPr lang="en-US" dirty="0"/>
              <a:t/>
            </a:r>
            <a:br>
              <a:rPr lang="en-US" dirty="0"/>
            </a:b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9337" y="1515292"/>
                <a:ext cx="11887200" cy="5225142"/>
              </a:xfrm>
            </p:spPr>
            <p:txBody>
              <a:bodyPr>
                <a:normAutofit/>
              </a:bodyPr>
              <a:lstStyle/>
              <a:p>
                <a:pPr marL="0" lvl="0" indent="0">
                  <a:buNone/>
                </a:pPr>
                <a:r>
                  <a:rPr lang="en-US" dirty="0"/>
                  <a:t>1) Area of a rectangular = ( Length × Breadth)</a:t>
                </a:r>
              </a:p>
              <a:p>
                <a:pPr marL="0" indent="0">
                  <a:buNone/>
                </a:pPr>
                <a:r>
                  <a:rPr lang="en-US" dirty="0"/>
                  <a:t>             Length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𝐴𝑟𝑒𝑎</m:t>
                        </m:r>
                      </m:num>
                      <m:den>
                        <m:r>
                          <a:rPr lang="en-US" i="1">
                            <a:latin typeface="Cambria Math" panose="02040503050406030204" pitchFamily="18" charset="0"/>
                          </a:rPr>
                          <m:t>𝐵𝑟𝑒𝑎𝑑𝑡h</m:t>
                        </m:r>
                      </m:den>
                    </m:f>
                  </m:oMath>
                </a14:m>
                <a:r>
                  <a:rPr lang="en-US" dirty="0"/>
                  <a:t>    and  Breadth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𝐴𝑟𝑒𝑎</m:t>
                        </m:r>
                      </m:num>
                      <m:den>
                        <m:r>
                          <a:rPr lang="en-US" i="1">
                            <a:latin typeface="Cambria Math" panose="02040503050406030204" pitchFamily="18" charset="0"/>
                          </a:rPr>
                          <m:t>𝐿𝑒𝑛𝑔𝑡h</m:t>
                        </m:r>
                      </m:den>
                    </m:f>
                  </m:oMath>
                </a14:m>
                <a:endParaRPr lang="en-US" dirty="0"/>
              </a:p>
              <a:p>
                <a:pPr marL="0" lvl="0" indent="0">
                  <a:buNone/>
                </a:pPr>
                <a:r>
                  <a:rPr lang="en-US" dirty="0"/>
                  <a:t>2) Perimeter of a rectangle = 2(Length + Breadth).</a:t>
                </a:r>
              </a:p>
              <a:p>
                <a:pPr lvl="1"/>
                <a:r>
                  <a:rPr lang="en-US" dirty="0"/>
                  <a:t>Area of a square =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𝑠𝑖𝑑𝑒</m:t>
                        </m:r>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𝑑𝑎𝑖𝑔𝑜𝑛𝑎𝑙</m:t>
                        </m:r>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pPr lvl="1"/>
                <a:r>
                  <a:rPr lang="en-US" dirty="0"/>
                  <a:t> Area of 4 walls of a room = 2 (Length × Breadth) × Height.</a:t>
                </a:r>
              </a:p>
              <a:p>
                <a:pPr marL="0" lvl="0" indent="0">
                  <a:buNone/>
                </a:pPr>
                <a:r>
                  <a:rPr lang="en-US" dirty="0"/>
                  <a:t>3) Area of triangle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 base × Height</a:t>
                </a:r>
              </a:p>
              <a:p>
                <a:pPr marL="0" lvl="0" indent="0">
                  <a:buNone/>
                </a:pPr>
                <a:r>
                  <a:rPr lang="en-US" dirty="0"/>
                  <a:t>4) Area of triangle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𝑏</m:t>
                            </m:r>
                          </m:e>
                        </m:d>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𝑐</m:t>
                            </m:r>
                          </m:e>
                        </m:d>
                      </m:e>
                    </m:rad>
                  </m:oMath>
                </a14:m>
                <a:r>
                  <a:rPr lang="en-US" dirty="0"/>
                  <a:t> , where a, b, c are sides of the triangle and 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e>
                    </m:d>
                  </m:oMath>
                </a14:m>
                <a:endParaRPr lang="en-US" dirty="0"/>
              </a:p>
              <a:p>
                <a:pPr marL="0" indent="0">
                  <a:buNone/>
                </a:pPr>
                <a:r>
                  <a:rPr lang="en-US" dirty="0"/>
                  <a:t>5) Area of equilateral triangle  =  </a:t>
                </a:r>
                <a14:m>
                  <m:oMath xmlns:m="http://schemas.openxmlformats.org/officeDocument/2006/math">
                    <m:f>
                      <m:fPr>
                        <m:ctrlPr>
                          <a:rPr lang="en-US"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num>
                      <m:den>
                        <m:r>
                          <a:rPr lang="en-US" i="1">
                            <a:latin typeface="Cambria Math" panose="02040503050406030204" pitchFamily="18" charset="0"/>
                          </a:rPr>
                          <m:t>4</m:t>
                        </m:r>
                      </m:den>
                    </m:f>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𝑠𝑖𝑑𝑒</m:t>
                        </m:r>
                        <m:r>
                          <a:rPr lang="en-US" i="1">
                            <a:latin typeface="Cambria Math" panose="02040503050406030204" pitchFamily="18" charset="0"/>
                          </a:rPr>
                          <m:t>)</m:t>
                        </m:r>
                      </m:e>
                      <m:sup>
                        <m:r>
                          <a:rPr lang="en-US" i="1">
                            <a:latin typeface="Cambria Math" panose="02040503050406030204" pitchFamily="18" charset="0"/>
                          </a:rPr>
                          <m:t>2</m:t>
                        </m:r>
                      </m:sup>
                    </m:sSup>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9337" y="1515292"/>
                <a:ext cx="11887200" cy="5225142"/>
              </a:xfrm>
              <a:blipFill>
                <a:blip r:embed="rId2"/>
                <a:stretch>
                  <a:fillRect l="-667" t="-1517" r="-51"/>
                </a:stretch>
              </a:blipFill>
            </p:spPr>
            <p:txBody>
              <a:bodyPr/>
              <a:lstStyle/>
              <a:p>
                <a:r>
                  <a:rPr lang="en-US">
                    <a:noFill/>
                  </a:rPr>
                  <a:t> </a:t>
                </a:r>
              </a:p>
            </p:txBody>
          </p:sp>
        </mc:Fallback>
      </mc:AlternateContent>
    </p:spTree>
    <p:extLst>
      <p:ext uri="{BB962C8B-B14F-4D97-AF65-F5344CB8AC3E}">
        <p14:creationId xmlns="" xmlns:p14="http://schemas.microsoft.com/office/powerpoint/2010/main" val="1146995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3">
                                            <p:txEl>
                                              <p:pRg st="4" end="4"/>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1" dur="500"/>
                                        <p:tgtEl>
                                          <p:spTgt spid="3">
                                            <p:txEl>
                                              <p:pRg st="5" end="5"/>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6" dur="500"/>
                                        <p:tgtEl>
                                          <p:spTgt spid="3">
                                            <p:txEl>
                                              <p:pRg st="6" end="6"/>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95794" y="1484812"/>
                <a:ext cx="11965577" cy="5303519"/>
              </a:xfrm>
            </p:spPr>
            <p:txBody>
              <a:bodyPr/>
              <a:lstStyle/>
              <a:p>
                <a:pPr marL="0" lvl="0" indent="0">
                  <a:buNone/>
                </a:pPr>
                <a:r>
                  <a:rPr lang="en-US" dirty="0"/>
                  <a:t>9) If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125</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 </m:t>
                    </m:r>
                    <m:r>
                      <a:rPr lang="en-US" i="1">
                        <a:latin typeface="Cambria Math" panose="02040503050406030204" pitchFamily="18" charset="0"/>
                      </a:rPr>
                      <m:t>𝑒𝑞𝑢𝑎𝑙</m:t>
                    </m:r>
                    <m:r>
                      <a:rPr lang="en-US" i="1">
                        <a:latin typeface="Cambria Math" panose="02040503050406030204" pitchFamily="18" charset="0"/>
                      </a:rPr>
                      <m:t> </m:t>
                    </m:r>
                    <m:r>
                      <a:rPr lang="en-US" i="1">
                        <a:latin typeface="Cambria Math" panose="02040503050406030204" pitchFamily="18" charset="0"/>
                      </a:rPr>
                      <m:t>𝑡𝑜</m:t>
                    </m:r>
                    <m:r>
                      <a:rPr lang="en-US" i="1">
                        <a:latin typeface="Cambria Math" panose="02040503050406030204" pitchFamily="18" charset="0"/>
                      </a:rPr>
                      <m:t> ?</m:t>
                    </m:r>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125</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8</m:t>
                        </m:r>
                      </m:e>
                    </m:func>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r>
                              <a:rPr lang="en-US" i="1">
                                <a:latin typeface="Cambria Math" panose="02040503050406030204" pitchFamily="18" charset="0"/>
                              </a:rPr>
                              <m:t>125×8</m:t>
                            </m:r>
                          </m:e>
                        </m:d>
                        <m:r>
                          <a:rPr lang="en-US" i="1">
                            <a:latin typeface="Cambria Math" panose="02040503050406030204" pitchFamily="18" charset="0"/>
                          </a:rPr>
                          <m:t>=</m:t>
                        </m:r>
                        <m:r>
                          <a:rPr lang="en-US" i="1">
                            <a:latin typeface="Cambria Math" panose="02040503050406030204" pitchFamily="18" charset="0"/>
                          </a:rPr>
                          <m:t>𝑋</m:t>
                        </m:r>
                      </m:e>
                    </m:func>
                  </m:oMath>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(1000)</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3</m:t>
                              </m:r>
                            </m:sup>
                          </m:sSup>
                        </m:e>
                      </m:func>
                      <m:r>
                        <a:rPr lang="en-US" i="1">
                          <a:latin typeface="Cambria Math" panose="02040503050406030204" pitchFamily="18" charset="0"/>
                        </a:rPr>
                        <m:t>=3</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10</m:t>
                          </m:r>
                        </m:e>
                      </m:func>
                      <m:r>
                        <a:rPr lang="en-US" i="1">
                          <a:latin typeface="Cambria Math" panose="02040503050406030204" pitchFamily="18" charset="0"/>
                        </a:rPr>
                        <m:t>=3</m:t>
                      </m:r>
                    </m:oMath>
                  </m:oMathPara>
                </a14:m>
                <a:endParaRPr lang="en-US" dirty="0"/>
              </a:p>
              <a:p>
                <a:pPr marL="0" indent="0">
                  <a:buNone/>
                </a:pPr>
                <a:endParaRPr lang="en-US" dirty="0"/>
              </a:p>
              <a:p>
                <a:pPr marL="0" lvl="0" indent="0">
                  <a:buNone/>
                </a:pPr>
                <a:r>
                  <a:rPr lang="en-US" dirty="0"/>
                  <a:t>10) If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+1)</m:t>
                            </m:r>
                          </m:e>
                        </m:func>
                        <m:r>
                          <a:rPr lang="en-US" i="1">
                            <a:latin typeface="Cambria Math" panose="02040503050406030204" pitchFamily="18" charset="0"/>
                          </a:rPr>
                          <m:t>=2, </m:t>
                        </m:r>
                        <m:r>
                          <a:rPr lang="en-US" i="1">
                            <a:latin typeface="Cambria Math" panose="02040503050406030204" pitchFamily="18" charset="0"/>
                          </a:rPr>
                          <m:t>𝑡h𝑒𝑛</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𝑖𝑠</m:t>
                        </m:r>
                        <m:r>
                          <a:rPr lang="en-US" i="1">
                            <a:latin typeface="Cambria Math" panose="02040503050406030204" pitchFamily="18" charset="0"/>
                          </a:rPr>
                          <m:t>?</m:t>
                        </m:r>
                      </m:e>
                    </m:func>
                  </m:oMath>
                </a14:m>
                <a:endParaRPr lang="en-US" dirty="0"/>
              </a:p>
              <a:p>
                <a:pPr marL="0" indent="0">
                  <a:buNone/>
                </a:pPr>
                <a:r>
                  <a:rPr lang="en-US" dirty="0"/>
                  <a:t>Sol)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e>
                    </m:func>
                    <m:r>
                      <a:rPr lang="en-US" i="1">
                        <a:latin typeface="Cambria Math" panose="02040503050406030204" pitchFamily="18" charset="0"/>
                      </a:rPr>
                      <m:t>=2⇒</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𝑥</m:t>
                            </m:r>
                          </m:num>
                          <m:den>
                            <m:r>
                              <a:rPr lang="en-US" i="1">
                                <a:latin typeface="Cambria Math" panose="02040503050406030204" pitchFamily="18" charset="0"/>
                              </a:rPr>
                              <m:t>𝑥</m:t>
                            </m:r>
                            <m:r>
                              <a:rPr lang="en-US" i="1">
                                <a:latin typeface="Cambria Math" panose="02040503050406030204" pitchFamily="18" charset="0"/>
                              </a:rPr>
                              <m:t>+1</m:t>
                            </m:r>
                          </m:den>
                        </m:f>
                      </m:e>
                    </m:func>
                    <m:r>
                      <a:rPr lang="en-US" i="1">
                        <a:latin typeface="Cambria Math" panose="02040503050406030204" pitchFamily="18" charset="0"/>
                      </a:rPr>
                      <m:t>)=2</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num>
                                <m:den>
                                  <m:r>
                                    <a:rPr lang="en-US" i="1">
                                      <a:latin typeface="Cambria Math" panose="02040503050406030204" pitchFamily="18" charset="0"/>
                                    </a:rPr>
                                    <m:t>𝑥</m:t>
                                  </m:r>
                                  <m:r>
                                    <a:rPr lang="en-US" i="1">
                                      <a:latin typeface="Cambria Math" panose="02040503050406030204" pitchFamily="18" charset="0"/>
                                    </a:rPr>
                                    <m:t>+1</m:t>
                                  </m:r>
                                </m:den>
                              </m:f>
                            </m:e>
                          </m:d>
                          <m:r>
                            <a:rPr lang="en-US" i="1">
                              <a:latin typeface="Cambria Math" panose="02040503050406030204" pitchFamily="18" charset="0"/>
                            </a:rPr>
                            <m:t>=2⇒</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5</m:t>
                                  </m:r>
                                </m:sub>
                              </m:sSub>
                            </m:fName>
                            <m:e>
                              <m:r>
                                <a:rPr lang="en-US" i="1">
                                  <a:latin typeface="Cambria Math" panose="02040503050406030204" pitchFamily="18" charset="0"/>
                                </a:rPr>
                                <m:t>𝑥</m:t>
                              </m:r>
                            </m:e>
                          </m:func>
                          <m:r>
                            <a:rPr lang="en-US" i="1">
                              <a:latin typeface="Cambria Math" panose="02040503050406030204" pitchFamily="18" charset="0"/>
                            </a:rPr>
                            <m:t>=2</m:t>
                          </m:r>
                        </m:e>
                      </m:fun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i="1">
                              <a:latin typeface="Cambria Math" panose="02040503050406030204" pitchFamily="18" charset="0"/>
                            </a:rPr>
                            <m:t>2</m:t>
                          </m:r>
                        </m:sup>
                      </m:sSup>
                      <m:r>
                        <a:rPr lang="en-US" i="1">
                          <a:latin typeface="Cambria Math" panose="02040503050406030204" pitchFamily="18" charset="0"/>
                        </a:rPr>
                        <m:t>=25</m:t>
                      </m:r>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5794" y="1484812"/>
                <a:ext cx="11965577" cy="5303519"/>
              </a:xfrm>
              <a:blipFill>
                <a:blip r:embed="rId2"/>
                <a:stretch>
                  <a:fillRect l="-662" t="-1494"/>
                </a:stretch>
              </a:blipFill>
            </p:spPr>
            <p:txBody>
              <a:bodyPr/>
              <a:lstStyle/>
              <a:p>
                <a:r>
                  <a:rPr lang="en-US">
                    <a:noFill/>
                  </a:rPr>
                  <a:t> </a:t>
                </a:r>
              </a:p>
            </p:txBody>
          </p:sp>
        </mc:Fallback>
      </mc:AlternateContent>
    </p:spTree>
    <p:extLst>
      <p:ext uri="{BB962C8B-B14F-4D97-AF65-F5344CB8AC3E}">
        <p14:creationId xmlns="" xmlns:p14="http://schemas.microsoft.com/office/powerpoint/2010/main" val="98677262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80">
                                          <p:stCondLst>
                                            <p:cond delay="0"/>
                                          </p:stCondLst>
                                        </p:cTn>
                                        <p:tgtEl>
                                          <p:spTgt spid="3">
                                            <p:txEl>
                                              <p:pRg st="1" end="1"/>
                                            </p:txEl>
                                          </p:spTgt>
                                        </p:tgtEl>
                                      </p:cBhvr>
                                    </p:animEffect>
                                    <p:anim calcmode="lin" valueType="num">
                                      <p:cBhvr>
                                        <p:cTn id="1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xEl>
                                              <p:pRg st="1" end="1"/>
                                            </p:txEl>
                                          </p:spTgt>
                                        </p:tgtEl>
                                      </p:cBhvr>
                                      <p:to x="100000" y="60000"/>
                                    </p:animScale>
                                    <p:animScale>
                                      <p:cBhvr>
                                        <p:cTn id="20" dur="166" decel="50000">
                                          <p:stCondLst>
                                            <p:cond delay="676"/>
                                          </p:stCondLst>
                                        </p:cTn>
                                        <p:tgtEl>
                                          <p:spTgt spid="3">
                                            <p:txEl>
                                              <p:pRg st="1" end="1"/>
                                            </p:txEl>
                                          </p:spTgt>
                                        </p:tgtEl>
                                      </p:cBhvr>
                                      <p:to x="100000" y="100000"/>
                                    </p:animScale>
                                    <p:animScale>
                                      <p:cBhvr>
                                        <p:cTn id="21" dur="26">
                                          <p:stCondLst>
                                            <p:cond delay="1312"/>
                                          </p:stCondLst>
                                        </p:cTn>
                                        <p:tgtEl>
                                          <p:spTgt spid="3">
                                            <p:txEl>
                                              <p:pRg st="1" end="1"/>
                                            </p:txEl>
                                          </p:spTgt>
                                        </p:tgtEl>
                                      </p:cBhvr>
                                      <p:to x="100000" y="80000"/>
                                    </p:animScale>
                                    <p:animScale>
                                      <p:cBhvr>
                                        <p:cTn id="22" dur="166" decel="50000">
                                          <p:stCondLst>
                                            <p:cond delay="1338"/>
                                          </p:stCondLst>
                                        </p:cTn>
                                        <p:tgtEl>
                                          <p:spTgt spid="3">
                                            <p:txEl>
                                              <p:pRg st="1" end="1"/>
                                            </p:txEl>
                                          </p:spTgt>
                                        </p:tgtEl>
                                      </p:cBhvr>
                                      <p:to x="100000" y="100000"/>
                                    </p:animScale>
                                    <p:animScale>
                                      <p:cBhvr>
                                        <p:cTn id="23" dur="26">
                                          <p:stCondLst>
                                            <p:cond delay="1642"/>
                                          </p:stCondLst>
                                        </p:cTn>
                                        <p:tgtEl>
                                          <p:spTgt spid="3">
                                            <p:txEl>
                                              <p:pRg st="1" end="1"/>
                                            </p:txEl>
                                          </p:spTgt>
                                        </p:tgtEl>
                                      </p:cBhvr>
                                      <p:to x="100000" y="90000"/>
                                    </p:animScale>
                                    <p:animScale>
                                      <p:cBhvr>
                                        <p:cTn id="24" dur="166" decel="50000">
                                          <p:stCondLst>
                                            <p:cond delay="1668"/>
                                          </p:stCondLst>
                                        </p:cTn>
                                        <p:tgtEl>
                                          <p:spTgt spid="3">
                                            <p:txEl>
                                              <p:pRg st="1" end="1"/>
                                            </p:txEl>
                                          </p:spTgt>
                                        </p:tgtEl>
                                      </p:cBhvr>
                                      <p:to x="100000" y="100000"/>
                                    </p:animScale>
                                    <p:animScale>
                                      <p:cBhvr>
                                        <p:cTn id="25" dur="26">
                                          <p:stCondLst>
                                            <p:cond delay="1808"/>
                                          </p:stCondLst>
                                        </p:cTn>
                                        <p:tgtEl>
                                          <p:spTgt spid="3">
                                            <p:txEl>
                                              <p:pRg st="1" end="1"/>
                                            </p:txEl>
                                          </p:spTgt>
                                        </p:tgtEl>
                                      </p:cBhvr>
                                      <p:to x="100000" y="95000"/>
                                    </p:animScale>
                                    <p:animScale>
                                      <p:cBhvr>
                                        <p:cTn id="26" dur="166" decel="50000">
                                          <p:stCondLst>
                                            <p:cond delay="1834"/>
                                          </p:stCondLst>
                                        </p:cTn>
                                        <p:tgtEl>
                                          <p:spTgt spid="3">
                                            <p:txEl>
                                              <p:pRg st="1" end="1"/>
                                            </p:txEl>
                                          </p:spTgt>
                                        </p:tgtEl>
                                      </p:cBhvr>
                                      <p:to x="100000" y="100000"/>
                                    </p:animScale>
                                  </p:childTnLst>
                                </p:cTn>
                              </p:par>
                              <p:par>
                                <p:cTn id="27" presetID="26"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down)">
                                      <p:cBhvr>
                                        <p:cTn id="29" dur="580">
                                          <p:stCondLst>
                                            <p:cond delay="0"/>
                                          </p:stCondLst>
                                        </p:cTn>
                                        <p:tgtEl>
                                          <p:spTgt spid="3">
                                            <p:txEl>
                                              <p:pRg st="2" end="2"/>
                                            </p:txEl>
                                          </p:spTgt>
                                        </p:tgtEl>
                                      </p:cBhvr>
                                    </p:animEffect>
                                    <p:anim calcmode="lin" valueType="num">
                                      <p:cBhvr>
                                        <p:cTn id="3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3">
                                            <p:txEl>
                                              <p:pRg st="2" end="2"/>
                                            </p:txEl>
                                          </p:spTgt>
                                        </p:tgtEl>
                                      </p:cBhvr>
                                      <p:to x="100000" y="60000"/>
                                    </p:animScale>
                                    <p:animScale>
                                      <p:cBhvr>
                                        <p:cTn id="36" dur="166" decel="50000">
                                          <p:stCondLst>
                                            <p:cond delay="676"/>
                                          </p:stCondLst>
                                        </p:cTn>
                                        <p:tgtEl>
                                          <p:spTgt spid="3">
                                            <p:txEl>
                                              <p:pRg st="2" end="2"/>
                                            </p:txEl>
                                          </p:spTgt>
                                        </p:tgtEl>
                                      </p:cBhvr>
                                      <p:to x="100000" y="100000"/>
                                    </p:animScale>
                                    <p:animScale>
                                      <p:cBhvr>
                                        <p:cTn id="37" dur="26">
                                          <p:stCondLst>
                                            <p:cond delay="1312"/>
                                          </p:stCondLst>
                                        </p:cTn>
                                        <p:tgtEl>
                                          <p:spTgt spid="3">
                                            <p:txEl>
                                              <p:pRg st="2" end="2"/>
                                            </p:txEl>
                                          </p:spTgt>
                                        </p:tgtEl>
                                      </p:cBhvr>
                                      <p:to x="100000" y="80000"/>
                                    </p:animScale>
                                    <p:animScale>
                                      <p:cBhvr>
                                        <p:cTn id="38" dur="166" decel="50000">
                                          <p:stCondLst>
                                            <p:cond delay="1338"/>
                                          </p:stCondLst>
                                        </p:cTn>
                                        <p:tgtEl>
                                          <p:spTgt spid="3">
                                            <p:txEl>
                                              <p:pRg st="2" end="2"/>
                                            </p:txEl>
                                          </p:spTgt>
                                        </p:tgtEl>
                                      </p:cBhvr>
                                      <p:to x="100000" y="100000"/>
                                    </p:animScale>
                                    <p:animScale>
                                      <p:cBhvr>
                                        <p:cTn id="39" dur="26">
                                          <p:stCondLst>
                                            <p:cond delay="1642"/>
                                          </p:stCondLst>
                                        </p:cTn>
                                        <p:tgtEl>
                                          <p:spTgt spid="3">
                                            <p:txEl>
                                              <p:pRg st="2" end="2"/>
                                            </p:txEl>
                                          </p:spTgt>
                                        </p:tgtEl>
                                      </p:cBhvr>
                                      <p:to x="100000" y="90000"/>
                                    </p:animScale>
                                    <p:animScale>
                                      <p:cBhvr>
                                        <p:cTn id="40" dur="166" decel="50000">
                                          <p:stCondLst>
                                            <p:cond delay="1668"/>
                                          </p:stCondLst>
                                        </p:cTn>
                                        <p:tgtEl>
                                          <p:spTgt spid="3">
                                            <p:txEl>
                                              <p:pRg st="2" end="2"/>
                                            </p:txEl>
                                          </p:spTgt>
                                        </p:tgtEl>
                                      </p:cBhvr>
                                      <p:to x="100000" y="100000"/>
                                    </p:animScale>
                                    <p:animScale>
                                      <p:cBhvr>
                                        <p:cTn id="41" dur="26">
                                          <p:stCondLst>
                                            <p:cond delay="1808"/>
                                          </p:stCondLst>
                                        </p:cTn>
                                        <p:tgtEl>
                                          <p:spTgt spid="3">
                                            <p:txEl>
                                              <p:pRg st="2" end="2"/>
                                            </p:txEl>
                                          </p:spTgt>
                                        </p:tgtEl>
                                      </p:cBhvr>
                                      <p:to x="100000" y="95000"/>
                                    </p:animScale>
                                    <p:animScale>
                                      <p:cBhvr>
                                        <p:cTn id="42" dur="166" decel="50000">
                                          <p:stCondLst>
                                            <p:cond delay="1834"/>
                                          </p:stCondLst>
                                        </p:cTn>
                                        <p:tgtEl>
                                          <p:spTgt spid="3">
                                            <p:txEl>
                                              <p:pRg st="2" end="2"/>
                                            </p:txEl>
                                          </p:spTgt>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down)">
                                      <p:cBhvr>
                                        <p:cTn id="47" dur="580">
                                          <p:stCondLst>
                                            <p:cond delay="0"/>
                                          </p:stCondLst>
                                        </p:cTn>
                                        <p:tgtEl>
                                          <p:spTgt spid="3">
                                            <p:txEl>
                                              <p:pRg st="4" end="4"/>
                                            </p:txEl>
                                          </p:spTgt>
                                        </p:tgtEl>
                                      </p:cBhvr>
                                    </p:animEffect>
                                    <p:anim calcmode="lin" valueType="num">
                                      <p:cBhvr>
                                        <p:cTn id="4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4" end="4"/>
                                            </p:txEl>
                                          </p:spTgt>
                                        </p:tgtEl>
                                      </p:cBhvr>
                                      <p:to x="100000" y="60000"/>
                                    </p:animScale>
                                    <p:animScale>
                                      <p:cBhvr>
                                        <p:cTn id="54" dur="166" decel="50000">
                                          <p:stCondLst>
                                            <p:cond delay="676"/>
                                          </p:stCondLst>
                                        </p:cTn>
                                        <p:tgtEl>
                                          <p:spTgt spid="3">
                                            <p:txEl>
                                              <p:pRg st="4" end="4"/>
                                            </p:txEl>
                                          </p:spTgt>
                                        </p:tgtEl>
                                      </p:cBhvr>
                                      <p:to x="100000" y="100000"/>
                                    </p:animScale>
                                    <p:animScale>
                                      <p:cBhvr>
                                        <p:cTn id="55" dur="26">
                                          <p:stCondLst>
                                            <p:cond delay="1312"/>
                                          </p:stCondLst>
                                        </p:cTn>
                                        <p:tgtEl>
                                          <p:spTgt spid="3">
                                            <p:txEl>
                                              <p:pRg st="4" end="4"/>
                                            </p:txEl>
                                          </p:spTgt>
                                        </p:tgtEl>
                                      </p:cBhvr>
                                      <p:to x="100000" y="80000"/>
                                    </p:animScale>
                                    <p:animScale>
                                      <p:cBhvr>
                                        <p:cTn id="56" dur="166" decel="50000">
                                          <p:stCondLst>
                                            <p:cond delay="1338"/>
                                          </p:stCondLst>
                                        </p:cTn>
                                        <p:tgtEl>
                                          <p:spTgt spid="3">
                                            <p:txEl>
                                              <p:pRg st="4" end="4"/>
                                            </p:txEl>
                                          </p:spTgt>
                                        </p:tgtEl>
                                      </p:cBhvr>
                                      <p:to x="100000" y="100000"/>
                                    </p:animScale>
                                    <p:animScale>
                                      <p:cBhvr>
                                        <p:cTn id="57" dur="26">
                                          <p:stCondLst>
                                            <p:cond delay="1642"/>
                                          </p:stCondLst>
                                        </p:cTn>
                                        <p:tgtEl>
                                          <p:spTgt spid="3">
                                            <p:txEl>
                                              <p:pRg st="4" end="4"/>
                                            </p:txEl>
                                          </p:spTgt>
                                        </p:tgtEl>
                                      </p:cBhvr>
                                      <p:to x="100000" y="90000"/>
                                    </p:animScale>
                                    <p:animScale>
                                      <p:cBhvr>
                                        <p:cTn id="58" dur="166" decel="50000">
                                          <p:stCondLst>
                                            <p:cond delay="1668"/>
                                          </p:stCondLst>
                                        </p:cTn>
                                        <p:tgtEl>
                                          <p:spTgt spid="3">
                                            <p:txEl>
                                              <p:pRg st="4" end="4"/>
                                            </p:txEl>
                                          </p:spTgt>
                                        </p:tgtEl>
                                      </p:cBhvr>
                                      <p:to x="100000" y="100000"/>
                                    </p:animScale>
                                    <p:animScale>
                                      <p:cBhvr>
                                        <p:cTn id="59" dur="26">
                                          <p:stCondLst>
                                            <p:cond delay="1808"/>
                                          </p:stCondLst>
                                        </p:cTn>
                                        <p:tgtEl>
                                          <p:spTgt spid="3">
                                            <p:txEl>
                                              <p:pRg st="4" end="4"/>
                                            </p:txEl>
                                          </p:spTgt>
                                        </p:tgtEl>
                                      </p:cBhvr>
                                      <p:to x="100000" y="95000"/>
                                    </p:animScale>
                                    <p:animScale>
                                      <p:cBhvr>
                                        <p:cTn id="60" dur="166" decel="50000">
                                          <p:stCondLst>
                                            <p:cond delay="1834"/>
                                          </p:stCondLst>
                                        </p:cTn>
                                        <p:tgtEl>
                                          <p:spTgt spid="3">
                                            <p:txEl>
                                              <p:pRg st="4" end="4"/>
                                            </p:txEl>
                                          </p:spTgt>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fade">
                                      <p:cBhvr>
                                        <p:cTn id="65" dur="500"/>
                                        <p:tgtEl>
                                          <p:spTgt spid="3">
                                            <p:txEl>
                                              <p:pRg st="5" end="5"/>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33448"/>
            <a:ext cx="8610600" cy="1293028"/>
          </a:xfrm>
        </p:spPr>
        <p:txBody>
          <a:bodyPr/>
          <a:lstStyle/>
          <a:p>
            <a:r>
              <a:rPr lang="en-US" b="1" dirty="0"/>
              <a:t>Probability</a:t>
            </a:r>
          </a:p>
        </p:txBody>
      </p:sp>
      <p:sp>
        <p:nvSpPr>
          <p:cNvPr id="3" name="Content Placeholder 2"/>
          <p:cNvSpPr>
            <a:spLocks noGrp="1"/>
          </p:cNvSpPr>
          <p:nvPr>
            <p:ph idx="1"/>
          </p:nvPr>
        </p:nvSpPr>
        <p:spPr>
          <a:xfrm>
            <a:off x="121920" y="1515292"/>
            <a:ext cx="11974286" cy="5251268"/>
          </a:xfrm>
        </p:spPr>
        <p:txBody>
          <a:bodyPr/>
          <a:lstStyle/>
          <a:p>
            <a:pPr marL="0" indent="0">
              <a:buNone/>
            </a:pPr>
            <a:r>
              <a:rPr lang="en-US" b="1" dirty="0"/>
              <a:t>IMPORTANT FACTS &amp; FORMULAE:</a:t>
            </a:r>
            <a:r>
              <a:rPr lang="en-US" dirty="0"/>
              <a:t/>
            </a:r>
            <a:br>
              <a:rPr lang="en-US" dirty="0"/>
            </a:br>
            <a:endParaRPr lang="en-US" dirty="0"/>
          </a:p>
          <a:p>
            <a:pPr marL="0" indent="0">
              <a:buNone/>
            </a:pPr>
            <a:r>
              <a:rPr lang="en-US" b="1" dirty="0"/>
              <a:t>Experiment: </a:t>
            </a:r>
            <a:r>
              <a:rPr lang="en-US" dirty="0"/>
              <a:t>An operation which can produce some well-defined outcomes is called an experiment.</a:t>
            </a:r>
          </a:p>
          <a:p>
            <a:pPr marL="0" indent="0">
              <a:buNone/>
            </a:pPr>
            <a:endParaRPr lang="en-US" dirty="0"/>
          </a:p>
          <a:p>
            <a:pPr marL="0" indent="0">
              <a:buNone/>
            </a:pPr>
            <a:r>
              <a:rPr lang="en-US" b="1" dirty="0"/>
              <a:t>Random Experiment: </a:t>
            </a:r>
            <a:r>
              <a:rPr lang="en-US" dirty="0"/>
              <a:t>An experiment in which all possible outcomes are known and the exact output cannot be predicted in advance, is called a random experiment.</a:t>
            </a:r>
          </a:p>
          <a:p>
            <a:pPr marL="0" indent="0">
              <a:buNone/>
            </a:pPr>
            <a:endParaRPr lang="en-US" dirty="0"/>
          </a:p>
          <a:p>
            <a:pPr marL="0" indent="0">
              <a:buNone/>
            </a:pPr>
            <a:r>
              <a:rPr lang="en-US" b="1" dirty="0"/>
              <a:t>Sample Space: </a:t>
            </a:r>
            <a:r>
              <a:rPr lang="en-US" dirty="0"/>
              <a:t>When we perform an experiment then the set S of all possible outcomes is called the Sample Space.</a:t>
            </a:r>
          </a:p>
          <a:p>
            <a:pPr marL="0" indent="0">
              <a:buNone/>
            </a:pPr>
            <a:endParaRPr lang="en-US" dirty="0"/>
          </a:p>
          <a:p>
            <a:pPr marL="0" indent="0">
              <a:buNone/>
            </a:pPr>
            <a:r>
              <a:rPr lang="en-US" b="1" dirty="0"/>
              <a:t>Event: </a:t>
            </a:r>
            <a:r>
              <a:rPr lang="en-US" dirty="0"/>
              <a:t>Any subset of a sample space is called an event.</a:t>
            </a:r>
          </a:p>
          <a:p>
            <a:pPr marL="0" indent="0">
              <a:buNone/>
            </a:pPr>
            <a:endParaRPr lang="en-US" dirty="0"/>
          </a:p>
          <a:p>
            <a:endParaRPr lang="en-US" dirty="0"/>
          </a:p>
        </p:txBody>
      </p:sp>
    </p:spTree>
    <p:extLst>
      <p:ext uri="{BB962C8B-B14F-4D97-AF65-F5344CB8AC3E}">
        <p14:creationId xmlns="" xmlns:p14="http://schemas.microsoft.com/office/powerpoint/2010/main" val="1862851125"/>
      </p:ext>
    </p:extLst>
  </p:cSld>
  <p:clrMapOvr>
    <a:masterClrMapping/>
  </p:clrMapOvr>
  <mc:AlternateContent xmlns:mc="http://schemas.openxmlformats.org/markup-compatibility/2006">
    <mc:Choice xmlns=""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anim calcmode="lin" valueType="num">
                                      <p:cBhvr>
                                        <p:cTn id="20" dur="20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21"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2000" fill="hold"/>
                                        <p:tgtEl>
                                          <p:spTgt spid="3">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95793" y="1480457"/>
                <a:ext cx="11965577" cy="5277393"/>
              </a:xfrm>
            </p:spPr>
            <p:txBody>
              <a:bodyPr/>
              <a:lstStyle/>
              <a:p>
                <a:pPr marL="0" indent="0">
                  <a:buNone/>
                </a:pPr>
                <a:r>
                  <a:rPr lang="en-US" b="1" dirty="0"/>
                  <a:t>Probability of Occurrence of an Event: </a:t>
                </a:r>
                <a:r>
                  <a:rPr lang="en-US" dirty="0"/>
                  <a:t>Let S be the sample space and let E be an event. Then, E</a:t>
                </a:r>
                <a14:m>
                  <m:oMath xmlns:m="http://schemas.openxmlformats.org/officeDocument/2006/math">
                    <m:r>
                      <a:rPr lang="en-US" i="1">
                        <a:latin typeface="Cambria Math" panose="02040503050406030204" pitchFamily="18" charset="0"/>
                      </a:rPr>
                      <m:t>⊊</m:t>
                    </m:r>
                  </m:oMath>
                </a14:m>
                <a:r>
                  <a:rPr lang="en-US" dirty="0"/>
                  <a:t>S P(E)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oMath>
                </a14:m>
                <a:endParaRPr lang="en-US" dirty="0"/>
              </a:p>
              <a:p>
                <a:pPr marL="0" indent="0">
                  <a:buNone/>
                </a:pPr>
                <a:endParaRPr lang="en-US" dirty="0"/>
              </a:p>
              <a:p>
                <a:pPr marL="0" indent="0">
                  <a:buNone/>
                </a:pPr>
                <a:r>
                  <a:rPr lang="en-US" b="1" dirty="0"/>
                  <a:t>Results on Probability: </a:t>
                </a:r>
              </a:p>
              <a:p>
                <a:pPr marL="914400" lvl="1" indent="-457200">
                  <a:buFont typeface="+mj-lt"/>
                  <a:buAutoNum type="alphaLcPeriod"/>
                </a:pPr>
                <a:r>
                  <a:rPr lang="en-US" dirty="0"/>
                  <a:t>P(S) = 1</a:t>
                </a:r>
              </a:p>
              <a:p>
                <a:pPr marL="914400" lvl="1" indent="-457200">
                  <a:buFont typeface="+mj-lt"/>
                  <a:buAutoNum type="alphaLcPeriod"/>
                </a:pP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)≤1</m:t>
                    </m:r>
                  </m:oMath>
                </a14:m>
                <a:endParaRPr lang="en-US" dirty="0"/>
              </a:p>
              <a:p>
                <a:pPr marL="914400" lvl="1" indent="-457200">
                  <a:buFont typeface="+mj-lt"/>
                  <a:buAutoNum type="alphaLcPeriod"/>
                </a:pPr>
                <a:r>
                  <a:rPr lang="en-US" dirty="0"/>
                  <a:t>P(</a:t>
                </a:r>
                <a14:m>
                  <m:oMath xmlns:m="http://schemas.openxmlformats.org/officeDocument/2006/math">
                    <m:r>
                      <a:rPr lang="en-US" i="1">
                        <a:latin typeface="Cambria Math" panose="02040503050406030204" pitchFamily="18" charset="0"/>
                      </a:rPr>
                      <m:t>∅</m:t>
                    </m:r>
                  </m:oMath>
                </a14:m>
                <a:r>
                  <a:rPr lang="en-US" dirty="0"/>
                  <a:t>) = 0</a:t>
                </a:r>
              </a:p>
              <a:p>
                <a:pPr marL="914400" lvl="1" indent="-457200">
                  <a:buFont typeface="+mj-lt"/>
                  <a:buAutoNum type="alphaLcPeriod"/>
                </a:pPr>
                <a:r>
                  <a:rPr lang="en-US" dirty="0"/>
                  <a:t>For any events A &amp; B, we have: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a14:m>
                <a:endParaRPr lang="en-US" dirty="0"/>
              </a:p>
              <a:p>
                <a:pPr marL="914400" lvl="1" indent="-457200">
                  <a:buFont typeface="+mj-lt"/>
                  <a:buAutoNum type="alphaLcPeriod"/>
                </a:pPr>
                <a:r>
                  <a:rPr lang="en-US" dirty="0"/>
                  <a:t>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denotes ( not A), then 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 1-P(A)</a:t>
                </a:r>
              </a:p>
              <a:p>
                <a:pPr marL="914400" lvl="1" indent="-457200">
                  <a:buFont typeface="+mj-lt"/>
                  <a:buAutoNum type="alphaLcPeriod"/>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5793" y="1480457"/>
                <a:ext cx="11965577" cy="5277393"/>
              </a:xfrm>
              <a:blipFill>
                <a:blip r:embed="rId2"/>
                <a:stretch>
                  <a:fillRect l="-662" t="-1501"/>
                </a:stretch>
              </a:blipFill>
            </p:spPr>
            <p:txBody>
              <a:bodyPr/>
              <a:lstStyle/>
              <a:p>
                <a:r>
                  <a:rPr lang="en-US">
                    <a:noFill/>
                  </a:rPr>
                  <a:t> </a:t>
                </a:r>
              </a:p>
            </p:txBody>
          </p:sp>
        </mc:Fallback>
      </mc:AlternateContent>
    </p:spTree>
    <p:extLst>
      <p:ext uri="{BB962C8B-B14F-4D97-AF65-F5344CB8AC3E}">
        <p14:creationId xmlns="" xmlns:p14="http://schemas.microsoft.com/office/powerpoint/2010/main" val="1445100220"/>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2" end="2"/>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3" end="3"/>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4" end="4"/>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p:cTn id="30"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5" end="5"/>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p:cTn id="36"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6" end="6"/>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72486"/>
            <a:ext cx="8610600" cy="1293028"/>
          </a:xfrm>
        </p:spPr>
        <p:txBody>
          <a:bodyPr/>
          <a:lstStyle/>
          <a:p>
            <a:r>
              <a:rPr lang="en-US" b="1" dirty="0"/>
              <a:t>PROBLEMS</a:t>
            </a:r>
            <a:br>
              <a:rPr lang="en-US" b="1" dirty="0"/>
            </a:br>
            <a:endParaRPr lang="en-US" b="1"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65462" y="1371601"/>
                <a:ext cx="11861075" cy="5486399"/>
              </a:xfrm>
            </p:spPr>
            <p:txBody>
              <a:bodyPr>
                <a:normAutofit/>
              </a:bodyPr>
              <a:lstStyle/>
              <a:p>
                <a:pPr marL="0" lvl="0" indent="0">
                  <a:buNone/>
                </a:pPr>
                <a:r>
                  <a:rPr lang="en-US" dirty="0"/>
                  <a:t>1) An unbiased die is tossed. Find the probability of getting a multiple of 3?</a:t>
                </a:r>
              </a:p>
              <a:p>
                <a:pPr marL="0" indent="0">
                  <a:buNone/>
                </a:pPr>
                <a:r>
                  <a:rPr lang="en-US" dirty="0"/>
                  <a:t>Sol) Here S = (HH, HT, TH, TT)</a:t>
                </a:r>
              </a:p>
              <a:p>
                <a:pPr marL="0" indent="0">
                  <a:buNone/>
                </a:pPr>
                <a:r>
                  <a:rPr lang="en-US" dirty="0"/>
                  <a:t>Let E = event of getting at most one head.</a:t>
                </a:r>
              </a:p>
              <a:p>
                <a:pPr marL="0" indent="0">
                  <a:buNone/>
                </a:pPr>
                <a:r>
                  <a:rPr lang="en-US" dirty="0"/>
                  <a:t>E = {TT, HT, TH}</a:t>
                </a:r>
              </a:p>
              <a:p>
                <a:pPr marL="0" indent="0">
                  <a:buNone/>
                </a:pPr>
                <a:r>
                  <a:rPr lang="en-US" dirty="0"/>
                  <a:t>P(E)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𝐸</m:t>
                            </m:r>
                          </m:e>
                        </m:d>
                      </m:num>
                      <m:den>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𝑆</m:t>
                            </m:r>
                          </m:e>
                        </m:d>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buNone/>
                </a:pPr>
                <a:endParaRPr lang="en-US" dirty="0"/>
              </a:p>
              <a:p>
                <a:pPr marL="0" lvl="0" indent="0">
                  <a:buNone/>
                </a:pPr>
                <a:r>
                  <a:rPr lang="en-US" dirty="0"/>
                  <a:t>2) In a simultaneous throw of a pair of dice, find the probability of getting a total more than 7?</a:t>
                </a:r>
              </a:p>
              <a:p>
                <a:pPr marL="0" indent="0">
                  <a:buNone/>
                </a:pPr>
                <a:r>
                  <a:rPr lang="en-US" dirty="0"/>
                  <a:t>Sol) Here, n(S) = (6×6) = 36.</a:t>
                </a:r>
              </a:p>
              <a:p>
                <a:pPr marL="0" indent="0">
                  <a:buNone/>
                </a:pPr>
                <a:r>
                  <a:rPr lang="en-US" dirty="0"/>
                  <a:t>Let E = Event of getting a total more than 7</a:t>
                </a:r>
              </a:p>
              <a:p>
                <a:pPr marL="0" indent="0">
                  <a:buNone/>
                </a:pPr>
                <a:r>
                  <a:rPr lang="en-US" dirty="0"/>
                  <a:t>= {(2,6), (3,5), (3,6), (4,4), (4,5), (4,6), (5,3), (5,4), (5,5), (5,6), (6,2), (6,3), (6,4), (6,5), (6,6))</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36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12</m:t>
                          </m:r>
                        </m:den>
                      </m:f>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5462" y="1371601"/>
                <a:ext cx="11861075" cy="5486399"/>
              </a:xfrm>
              <a:blipFill>
                <a:blip r:embed="rId2"/>
                <a:stretch>
                  <a:fillRect l="-668" t="-1444" r="-719"/>
                </a:stretch>
              </a:blipFill>
            </p:spPr>
            <p:txBody>
              <a:bodyPr/>
              <a:lstStyle/>
              <a:p>
                <a:r>
                  <a:rPr lang="en-US">
                    <a:noFill/>
                  </a:rPr>
                  <a:t> </a:t>
                </a:r>
              </a:p>
            </p:txBody>
          </p:sp>
        </mc:Fallback>
      </mc:AlternateContent>
    </p:spTree>
    <p:extLst>
      <p:ext uri="{BB962C8B-B14F-4D97-AF65-F5344CB8AC3E}">
        <p14:creationId xmlns="" xmlns:p14="http://schemas.microsoft.com/office/powerpoint/2010/main" val="222047934"/>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p:cTn id="3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1" end="1"/>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 calcmode="lin" valueType="num">
                                      <p:cBhvr>
                                        <p:cTn id="3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2" end="2"/>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 calcmode="lin" valueType="num">
                                      <p:cBhvr>
                                        <p:cTn id="4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3" end="3"/>
                                            </p:txEl>
                                          </p:spTgt>
                                        </p:tgtEl>
                                      </p:cBhvr>
                                    </p:animEffect>
                                  </p:childTnLst>
                                </p:cTn>
                              </p:par>
                              <p:par>
                                <p:cTn id="48" presetID="31" presetClass="entr" presetSubtype="0" fill="hold"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 calcmode="lin" valueType="num">
                                      <p:cBhvr>
                                        <p:cTn id="5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wheel(1)">
                                      <p:cBhvr>
                                        <p:cTn id="58" dur="2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circle(in)">
                                      <p:cBhvr>
                                        <p:cTn id="63" dur="2000"/>
                                        <p:tgtEl>
                                          <p:spTgt spid="3">
                                            <p:txEl>
                                              <p:pRg st="7" end="7"/>
                                            </p:txEl>
                                          </p:spTgt>
                                        </p:tgtEl>
                                      </p:cBhvr>
                                    </p:animEffect>
                                  </p:childTnLst>
                                </p:cTn>
                              </p:par>
                              <p:par>
                                <p:cTn id="64" presetID="6" presetClass="entr" presetSubtype="16" fill="hold" nodeType="with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circle(in)">
                                      <p:cBhvr>
                                        <p:cTn id="66" dur="2000"/>
                                        <p:tgtEl>
                                          <p:spTgt spid="3">
                                            <p:txEl>
                                              <p:pRg st="8" end="8"/>
                                            </p:txEl>
                                          </p:spTgt>
                                        </p:tgtEl>
                                      </p:cBhvr>
                                    </p:animEffect>
                                  </p:childTnLst>
                                </p:cTn>
                              </p:par>
                              <p:par>
                                <p:cTn id="67" presetID="6" presetClass="entr" presetSubtype="16" fill="hold"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Effect transition="in" filter="circle(in)">
                                      <p:cBhvr>
                                        <p:cTn id="69" dur="2000"/>
                                        <p:tgtEl>
                                          <p:spTgt spid="3">
                                            <p:txEl>
                                              <p:pRg st="9" end="9"/>
                                            </p:txEl>
                                          </p:spTgt>
                                        </p:tgtEl>
                                      </p:cBhvr>
                                    </p:animEffect>
                                  </p:childTnLst>
                                </p:cTn>
                              </p:par>
                              <p:par>
                                <p:cTn id="70" presetID="6" presetClass="entr" presetSubtype="16" fill="hold"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Effect transition="in" filter="circle(in)">
                                      <p:cBhvr>
                                        <p:cTn id="72"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9669" y="1445623"/>
                <a:ext cx="12000411" cy="5303519"/>
              </a:xfrm>
            </p:spPr>
            <p:txBody>
              <a:bodyPr>
                <a:normAutofit fontScale="85000" lnSpcReduction="20000"/>
              </a:bodyPr>
              <a:lstStyle/>
              <a:p>
                <a:pPr marL="0" lvl="0" indent="0">
                  <a:buNone/>
                </a:pPr>
                <a:r>
                  <a:rPr lang="en-US" dirty="0"/>
                  <a:t>3) A bag contains 6 white and 4 black balls. 2 balls are drawn at random. Find the probability that they are of the same color?</a:t>
                </a:r>
              </a:p>
              <a:p>
                <a:pPr marL="0" indent="0">
                  <a:buNone/>
                </a:pPr>
                <a:r>
                  <a:rPr lang="en-US" dirty="0"/>
                  <a:t>Sol) 	Let S be the sample space.  Then,</a:t>
                </a:r>
              </a:p>
              <a:p>
                <a:pPr marL="0" indent="0">
                  <a:buNone/>
                </a:pPr>
                <a:r>
                  <a:rPr lang="en-US" dirty="0"/>
                  <a:t>	n(S) = Number of ways of drawing 2 balls out of (6+4) = </a:t>
                </a:r>
                <a:r>
                  <a:rPr lang="en-US" baseline="30000" dirty="0"/>
                  <a:t>10</a:t>
                </a:r>
                <a:r>
                  <a:rPr lang="en-US" dirty="0"/>
                  <a:t>C</a:t>
                </a:r>
                <a:r>
                  <a:rPr lang="en-US" baseline="-25000" dirty="0"/>
                  <a:t>2</a:t>
                </a:r>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10×9</m:t>
                            </m:r>
                          </m:e>
                        </m:d>
                      </m:num>
                      <m:den>
                        <m:d>
                          <m:dPr>
                            <m:ctrlPr>
                              <a:rPr lang="en-US" i="1">
                                <a:latin typeface="Cambria Math" panose="02040503050406030204" pitchFamily="18" charset="0"/>
                              </a:rPr>
                            </m:ctrlPr>
                          </m:dPr>
                          <m:e>
                            <m:r>
                              <a:rPr lang="en-US" i="1">
                                <a:latin typeface="Cambria Math" panose="02040503050406030204" pitchFamily="18" charset="0"/>
                              </a:rPr>
                              <m:t>2×1</m:t>
                            </m:r>
                          </m:e>
                        </m:d>
                      </m:den>
                    </m:f>
                    <m:r>
                      <a:rPr lang="en-US" i="1">
                        <a:latin typeface="Cambria Math" panose="02040503050406030204" pitchFamily="18" charset="0"/>
                      </a:rPr>
                      <m:t>=45.</m:t>
                    </m:r>
                  </m:oMath>
                </a14:m>
                <a:endParaRPr lang="en-US" dirty="0"/>
              </a:p>
              <a:p>
                <a:pPr marL="0" indent="0">
                  <a:buNone/>
                </a:pPr>
                <a:r>
                  <a:rPr lang="en-US" dirty="0"/>
                  <a:t>	Let E= Event of getting both balls of the same </a:t>
                </a:r>
                <a:r>
                  <a:rPr lang="en-US" dirty="0" err="1"/>
                  <a:t>colour</a:t>
                </a:r>
                <a:r>
                  <a:rPr lang="en-US" dirty="0"/>
                  <a:t>. Then,</a:t>
                </a:r>
              </a:p>
              <a:p>
                <a:pPr marL="0" indent="0">
                  <a:buNone/>
                </a:pPr>
                <a:r>
                  <a:rPr lang="en-US" dirty="0"/>
                  <a:t>	n(E) = Number of ways of drawing (2 balls out of 6) or (2 balls out of 4)</a:t>
                </a:r>
              </a:p>
              <a:p>
                <a:pPr marL="0" indent="0">
                  <a:buNone/>
                </a:pPr>
                <a:r>
                  <a:rPr lang="en-US" dirty="0"/>
                  <a:t>	=(</a:t>
                </a:r>
                <a:r>
                  <a:rPr lang="en-US" baseline="30000" dirty="0"/>
                  <a:t>6</a:t>
                </a:r>
                <a:r>
                  <a:rPr lang="en-US" dirty="0"/>
                  <a:t>C</a:t>
                </a:r>
                <a:r>
                  <a:rPr lang="en-US" baseline="-25000" dirty="0"/>
                  <a:t>2</a:t>
                </a:r>
                <a:r>
                  <a:rPr lang="en-US" dirty="0"/>
                  <a:t>+</a:t>
                </a:r>
                <a:r>
                  <a:rPr lang="en-US" baseline="30000" dirty="0"/>
                  <a:t>4</a:t>
                </a:r>
                <a:r>
                  <a:rPr lang="en-US" dirty="0"/>
                  <a:t>C</a:t>
                </a:r>
                <a:r>
                  <a:rPr lang="en-US" baseline="-25000" dirty="0"/>
                  <a:t>2</a:t>
                </a:r>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6×5</m:t>
                            </m:r>
                          </m:e>
                        </m:d>
                      </m:num>
                      <m:den>
                        <m:d>
                          <m:dPr>
                            <m:ctrlPr>
                              <a:rPr lang="en-US" i="1">
                                <a:latin typeface="Cambria Math" panose="02040503050406030204" pitchFamily="18" charset="0"/>
                              </a:rPr>
                            </m:ctrlPr>
                          </m:dPr>
                          <m:e>
                            <m:r>
                              <a:rPr lang="en-US" i="1">
                                <a:latin typeface="Cambria Math" panose="02040503050406030204" pitchFamily="18" charset="0"/>
                              </a:rPr>
                              <m:t>2×1</m:t>
                            </m:r>
                          </m:e>
                        </m:d>
                      </m:den>
                    </m:f>
                    <m:r>
                      <a:rPr lang="en-US" i="1">
                        <a:latin typeface="Cambria Math" panose="02040503050406030204" pitchFamily="18" charset="0"/>
                      </a:rPr>
                      <m:t>+</m:t>
                    </m:r>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4×3</m:t>
                            </m:r>
                          </m:e>
                        </m:d>
                      </m:num>
                      <m:den>
                        <m:d>
                          <m:dPr>
                            <m:ctrlPr>
                              <a:rPr lang="en-US" i="1">
                                <a:latin typeface="Cambria Math" panose="02040503050406030204" pitchFamily="18" charset="0"/>
                              </a:rPr>
                            </m:ctrlPr>
                          </m:dPr>
                          <m:e>
                            <m:r>
                              <a:rPr lang="en-US" i="1">
                                <a:latin typeface="Cambria Math" panose="02040503050406030204" pitchFamily="18" charset="0"/>
                              </a:rPr>
                              <m:t>2×1</m:t>
                            </m:r>
                          </m:e>
                        </m:d>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15+6</m:t>
                        </m:r>
                      </m:e>
                    </m:d>
                    <m:r>
                      <a:rPr lang="en-US" i="1">
                        <a:latin typeface="Cambria Math" panose="02040503050406030204" pitchFamily="18" charset="0"/>
                      </a:rPr>
                      <m:t>=2</m:t>
                    </m:r>
                    <m:r>
                      <a:rPr lang="en-US" i="1" smtClean="0">
                        <a:latin typeface="Cambria Math" panose="02040503050406030204" pitchFamily="18" charset="0"/>
                      </a:rPr>
                      <m:t>1</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21</m:t>
                          </m:r>
                        </m:num>
                        <m:den>
                          <m:r>
                            <a:rPr lang="en-US" i="1">
                              <a:latin typeface="Cambria Math" panose="02040503050406030204" pitchFamily="18" charset="0"/>
                            </a:rPr>
                            <m:t>45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15</m:t>
                          </m:r>
                        </m:den>
                      </m:f>
                    </m:oMath>
                  </m:oMathPara>
                </a14:m>
                <a:endParaRPr lang="en-US" dirty="0"/>
              </a:p>
              <a:p>
                <a:pPr marL="0" indent="0">
                  <a:buNone/>
                </a:pPr>
                <a:endParaRPr lang="en-US" dirty="0"/>
              </a:p>
              <a:p>
                <a:pPr marL="0" lvl="0" indent="0">
                  <a:buNone/>
                </a:pPr>
                <a:r>
                  <a:rPr lang="en-US" dirty="0"/>
                  <a:t>4) 3 unbiased coins are tossed. What is the probability of getting at most two heads?</a:t>
                </a:r>
              </a:p>
              <a:p>
                <a:pPr marL="0" indent="0">
                  <a:buNone/>
                </a:pPr>
                <a:r>
                  <a:rPr lang="en-US" dirty="0"/>
                  <a:t>Sol) 	Here S = {TTT, TTH, THT, HTT, THH, HTH, HHT, HHH}</a:t>
                </a:r>
              </a:p>
              <a:p>
                <a:pPr marL="0" indent="0">
                  <a:buNone/>
                </a:pPr>
                <a:r>
                  <a:rPr lang="en-US" dirty="0"/>
                  <a:t>	Let E = event of getting at most two heads.</a:t>
                </a:r>
              </a:p>
              <a:p>
                <a:pPr marL="0" indent="0">
                  <a:buNone/>
                </a:pPr>
                <a:r>
                  <a:rPr lang="en-US" dirty="0"/>
                  <a:t>	Then, E = {TTT, TTH, THT, HTT, THH, HTH, HHT}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669" y="1445623"/>
                <a:ext cx="12000411" cy="5303519"/>
              </a:xfrm>
              <a:blipFill>
                <a:blip r:embed="rId2"/>
                <a:stretch>
                  <a:fillRect l="-457" t="-2184"/>
                </a:stretch>
              </a:blipFill>
            </p:spPr>
            <p:txBody>
              <a:bodyPr/>
              <a:lstStyle/>
              <a:p>
                <a:r>
                  <a:rPr lang="en-US">
                    <a:noFill/>
                  </a:rPr>
                  <a:t> </a:t>
                </a:r>
              </a:p>
            </p:txBody>
          </p:sp>
        </mc:Fallback>
      </mc:AlternateContent>
    </p:spTree>
    <p:extLst>
      <p:ext uri="{BB962C8B-B14F-4D97-AF65-F5344CB8AC3E}">
        <p14:creationId xmlns="" xmlns:p14="http://schemas.microsoft.com/office/powerpoint/2010/main" val="3283000474"/>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wipe(down)">
                                      <p:cBhvr>
                                        <p:cTn id="63" dur="580">
                                          <p:stCondLst>
                                            <p:cond delay="0"/>
                                          </p:stCondLst>
                                        </p:cTn>
                                        <p:tgtEl>
                                          <p:spTgt spid="3">
                                            <p:txEl>
                                              <p:pRg st="8" end="8"/>
                                            </p:txEl>
                                          </p:spTgt>
                                        </p:tgtEl>
                                      </p:cBhvr>
                                    </p:animEffect>
                                    <p:anim calcmode="lin" valueType="num">
                                      <p:cBhvr>
                                        <p:cTn id="6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8" end="8"/>
                                            </p:txEl>
                                          </p:spTgt>
                                        </p:tgtEl>
                                      </p:cBhvr>
                                      <p:to x="100000" y="60000"/>
                                    </p:animScale>
                                    <p:animScale>
                                      <p:cBhvr>
                                        <p:cTn id="70" dur="166" decel="50000">
                                          <p:stCondLst>
                                            <p:cond delay="676"/>
                                          </p:stCondLst>
                                        </p:cTn>
                                        <p:tgtEl>
                                          <p:spTgt spid="3">
                                            <p:txEl>
                                              <p:pRg st="8" end="8"/>
                                            </p:txEl>
                                          </p:spTgt>
                                        </p:tgtEl>
                                      </p:cBhvr>
                                      <p:to x="100000" y="100000"/>
                                    </p:animScale>
                                    <p:animScale>
                                      <p:cBhvr>
                                        <p:cTn id="71" dur="26">
                                          <p:stCondLst>
                                            <p:cond delay="1312"/>
                                          </p:stCondLst>
                                        </p:cTn>
                                        <p:tgtEl>
                                          <p:spTgt spid="3">
                                            <p:txEl>
                                              <p:pRg st="8" end="8"/>
                                            </p:txEl>
                                          </p:spTgt>
                                        </p:tgtEl>
                                      </p:cBhvr>
                                      <p:to x="100000" y="80000"/>
                                    </p:animScale>
                                    <p:animScale>
                                      <p:cBhvr>
                                        <p:cTn id="72" dur="166" decel="50000">
                                          <p:stCondLst>
                                            <p:cond delay="1338"/>
                                          </p:stCondLst>
                                        </p:cTn>
                                        <p:tgtEl>
                                          <p:spTgt spid="3">
                                            <p:txEl>
                                              <p:pRg st="8" end="8"/>
                                            </p:txEl>
                                          </p:spTgt>
                                        </p:tgtEl>
                                      </p:cBhvr>
                                      <p:to x="100000" y="100000"/>
                                    </p:animScale>
                                    <p:animScale>
                                      <p:cBhvr>
                                        <p:cTn id="73" dur="26">
                                          <p:stCondLst>
                                            <p:cond delay="1642"/>
                                          </p:stCondLst>
                                        </p:cTn>
                                        <p:tgtEl>
                                          <p:spTgt spid="3">
                                            <p:txEl>
                                              <p:pRg st="8" end="8"/>
                                            </p:txEl>
                                          </p:spTgt>
                                        </p:tgtEl>
                                      </p:cBhvr>
                                      <p:to x="100000" y="90000"/>
                                    </p:animScale>
                                    <p:animScale>
                                      <p:cBhvr>
                                        <p:cTn id="74" dur="166" decel="50000">
                                          <p:stCondLst>
                                            <p:cond delay="1668"/>
                                          </p:stCondLst>
                                        </p:cTn>
                                        <p:tgtEl>
                                          <p:spTgt spid="3">
                                            <p:txEl>
                                              <p:pRg st="8" end="8"/>
                                            </p:txEl>
                                          </p:spTgt>
                                        </p:tgtEl>
                                      </p:cBhvr>
                                      <p:to x="100000" y="100000"/>
                                    </p:animScale>
                                    <p:animScale>
                                      <p:cBhvr>
                                        <p:cTn id="75" dur="26">
                                          <p:stCondLst>
                                            <p:cond delay="1808"/>
                                          </p:stCondLst>
                                        </p:cTn>
                                        <p:tgtEl>
                                          <p:spTgt spid="3">
                                            <p:txEl>
                                              <p:pRg st="8" end="8"/>
                                            </p:txEl>
                                          </p:spTgt>
                                        </p:tgtEl>
                                      </p:cBhvr>
                                      <p:to x="100000" y="95000"/>
                                    </p:animScale>
                                    <p:animScale>
                                      <p:cBhvr>
                                        <p:cTn id="76" dur="166" decel="50000">
                                          <p:stCondLst>
                                            <p:cond delay="1834"/>
                                          </p:stCondLst>
                                        </p:cTn>
                                        <p:tgtEl>
                                          <p:spTgt spid="3">
                                            <p:txEl>
                                              <p:pRg st="8" end="8"/>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 calcmode="lin" valueType="num">
                                      <p:cBhvr>
                                        <p:cTn id="8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9" end="9"/>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 calcmode="lin" valueType="num">
                                      <p:cBhvr>
                                        <p:cTn id="8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10" end="10"/>
                                            </p:txEl>
                                          </p:spTgt>
                                        </p:tgtEl>
                                      </p:cBhvr>
                                    </p:animEffect>
                                  </p:childTnLst>
                                </p:cTn>
                              </p:par>
                              <p:par>
                                <p:cTn id="91" presetID="31" presetClass="entr" presetSubtype="0" fill="hold" nodeType="withEffect">
                                  <p:stCondLst>
                                    <p:cond delay="0"/>
                                  </p:stCondLst>
                                  <p:childTnLst>
                                    <p:set>
                                      <p:cBhvr>
                                        <p:cTn id="92" dur="1" fill="hold">
                                          <p:stCondLst>
                                            <p:cond delay="0"/>
                                          </p:stCondLst>
                                        </p:cTn>
                                        <p:tgtEl>
                                          <p:spTgt spid="3">
                                            <p:txEl>
                                              <p:pRg st="11" end="11"/>
                                            </p:txEl>
                                          </p:spTgt>
                                        </p:tgtEl>
                                        <p:attrNameLst>
                                          <p:attrName>style.visibility</p:attrName>
                                        </p:attrNameLst>
                                      </p:cBhvr>
                                      <p:to>
                                        <p:strVal val="visible"/>
                                      </p:to>
                                    </p:set>
                                    <p:anim calcmode="lin" valueType="num">
                                      <p:cBhvr>
                                        <p:cTn id="9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4"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95"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96" dur="1000"/>
                                        <p:tgtEl>
                                          <p:spTgt spid="3">
                                            <p:txEl>
                                              <p:pRg st="11" end="11"/>
                                            </p:txEl>
                                          </p:spTgt>
                                        </p:tgtEl>
                                      </p:cBhvr>
                                    </p:animEffect>
                                  </p:childTnLst>
                                </p:cTn>
                              </p:par>
                              <p:par>
                                <p:cTn id="97" presetID="31" presetClass="entr" presetSubtype="0" fill="hold" nodeType="withEffect">
                                  <p:stCondLst>
                                    <p:cond delay="0"/>
                                  </p:stCondLst>
                                  <p:childTnLst>
                                    <p:set>
                                      <p:cBhvr>
                                        <p:cTn id="98" dur="1" fill="hold">
                                          <p:stCondLst>
                                            <p:cond delay="0"/>
                                          </p:stCondLst>
                                        </p:cTn>
                                        <p:tgtEl>
                                          <p:spTgt spid="3">
                                            <p:txEl>
                                              <p:pRg st="12" end="12"/>
                                            </p:txEl>
                                          </p:spTgt>
                                        </p:tgtEl>
                                        <p:attrNameLst>
                                          <p:attrName>style.visibility</p:attrName>
                                        </p:attrNameLst>
                                      </p:cBhvr>
                                      <p:to>
                                        <p:strVal val="visible"/>
                                      </p:to>
                                    </p:set>
                                    <p:anim calcmode="lin" valueType="num">
                                      <p:cBhvr>
                                        <p:cTn id="9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100"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101"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102"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454332"/>
                <a:ext cx="12000411" cy="5338354"/>
              </a:xfrm>
            </p:spPr>
            <p:txBody>
              <a:bodyPr>
                <a:normAutofit fontScale="77500" lnSpcReduction="20000"/>
              </a:bodyPr>
              <a:lstStyle/>
              <a:p>
                <a:pPr marL="0" lvl="0" indent="0">
                  <a:buNone/>
                </a:pPr>
                <a:r>
                  <a:rPr lang="en-US" dirty="0"/>
                  <a:t>5) Tickets numbered 1 to 20 are mixed up &amp; then a ticket is drawn at random. What is the probability that the ticket drawn has a number which is a multiple of 3 or 5?</a:t>
                </a:r>
              </a:p>
              <a:p>
                <a:pPr marL="0" indent="0">
                  <a:buNone/>
                </a:pPr>
                <a:r>
                  <a:rPr lang="en-US" dirty="0"/>
                  <a:t>Sol) 	Here, S={1,2,3,……,19,20}</a:t>
                </a:r>
              </a:p>
              <a:p>
                <a:pPr marL="0" indent="0">
                  <a:buNone/>
                </a:pPr>
                <a:r>
                  <a:rPr lang="en-US" dirty="0"/>
                  <a:t>	Let E = event of getting a multiple of 3 or 5 = {3,6,9,12,15,18,5,10,20}</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6</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m:oMathPara>
                </a14:m>
                <a:endParaRPr lang="en-US" dirty="0"/>
              </a:p>
              <a:p>
                <a:pPr marL="0" indent="0">
                  <a:buNone/>
                </a:pPr>
                <a:r>
                  <a:rPr lang="en-US" dirty="0"/>
                  <a:t>6) One card is drawn at random from a pack of 52 cards. What is the probability that the card drawn is a face card?</a:t>
                </a:r>
              </a:p>
              <a:p>
                <a:pPr marL="0" indent="0">
                  <a:buNone/>
                </a:pPr>
                <a:r>
                  <a:rPr lang="en-US" dirty="0"/>
                  <a:t>Sol) 	Clearly, there are 52 cards, out of which there are 16 face cards.</a:t>
                </a:r>
              </a:p>
              <a:p>
                <a:pPr marL="0" indent="0">
                  <a:buNone/>
                </a:pPr>
                <a:r>
                  <a:rPr lang="en-US" dirty="0"/>
                  <a:t>	P(getting a face card)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52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13</m:t>
                        </m:r>
                      </m:den>
                    </m:f>
                  </m:oMath>
                </a14:m>
                <a:endParaRPr lang="en-US" dirty="0"/>
              </a:p>
              <a:p>
                <a:endParaRPr lang="en-US" dirty="0"/>
              </a:p>
              <a:p>
                <a:pPr marL="0" lvl="0" indent="0">
                  <a:buNone/>
                </a:pPr>
                <a:r>
                  <a:rPr lang="en-US" dirty="0"/>
                  <a:t>7) From a pack of 52 cards, one card is drawn at random. What is the probability that the card drawn is a ten or a spade?</a:t>
                </a:r>
              </a:p>
              <a:p>
                <a:pPr marL="0" indent="0">
                  <a:buNone/>
                </a:pPr>
                <a:r>
                  <a:rPr lang="en-US" dirty="0"/>
                  <a:t>Sol) 	Here, n(S)=52.</a:t>
                </a:r>
              </a:p>
              <a:p>
                <a:pPr marL="0" indent="0">
                  <a:buNone/>
                </a:pPr>
                <a:r>
                  <a:rPr lang="en-US" dirty="0"/>
                  <a:t>	There are 13 spades (including one ten) and there are 3 more tens.</a:t>
                </a:r>
              </a:p>
              <a:p>
                <a:pPr marL="0" indent="0">
                  <a:buNone/>
                </a:pPr>
                <a:r>
                  <a:rPr lang="en-US" dirty="0"/>
                  <a:t>	Let E= Event of getting a ten or a spade.</a:t>
                </a:r>
              </a:p>
              <a:p>
                <a:pPr marL="0" indent="0">
                  <a:buNone/>
                </a:pPr>
                <a:r>
                  <a:rPr lang="en-US" dirty="0"/>
                  <a:t>	Then , n(E)=(13+3)= 16</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16</m:t>
                          </m:r>
                        </m:num>
                        <m:den>
                          <m:r>
                            <a:rPr lang="en-US" i="1">
                              <a:latin typeface="Cambria Math" panose="02040503050406030204" pitchFamily="18" charset="0"/>
                            </a:rPr>
                            <m:t>52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13</m:t>
                          </m:r>
                        </m:den>
                      </m:f>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454332"/>
                <a:ext cx="12000411" cy="5338354"/>
              </a:xfrm>
              <a:blipFill>
                <a:blip r:embed="rId2"/>
                <a:stretch>
                  <a:fillRect l="-305" t="-1829"/>
                </a:stretch>
              </a:blipFill>
            </p:spPr>
            <p:txBody>
              <a:bodyPr/>
              <a:lstStyle/>
              <a:p>
                <a:r>
                  <a:rPr lang="en-US">
                    <a:noFill/>
                  </a:rPr>
                  <a:t> </a:t>
                </a:r>
              </a:p>
            </p:txBody>
          </p:sp>
        </mc:Fallback>
      </mc:AlternateContent>
    </p:spTree>
    <p:extLst>
      <p:ext uri="{BB962C8B-B14F-4D97-AF65-F5344CB8AC3E}">
        <p14:creationId xmlns="" xmlns:p14="http://schemas.microsoft.com/office/powerpoint/2010/main" val="2525334003"/>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circle(in)">
                                      <p:cBhvr>
                                        <p:cTn id="25" dur="2000"/>
                                        <p:tgtEl>
                                          <p:spTgt spid="3">
                                            <p:txEl>
                                              <p:pRg st="1" end="1"/>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circle(in)">
                                      <p:cBhvr>
                                        <p:cTn id="28" dur="2000"/>
                                        <p:tgtEl>
                                          <p:spTgt spid="3">
                                            <p:txEl>
                                              <p:pRg st="2" end="2"/>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circle(in)">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barn(inVertical)">
                                      <p:cBhvr>
                                        <p:cTn id="42" dur="500"/>
                                        <p:tgtEl>
                                          <p:spTgt spid="3">
                                            <p:txEl>
                                              <p:pRg st="5" end="5"/>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barn(inVertical)">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1000"/>
                                        <p:tgtEl>
                                          <p:spTgt spid="3">
                                            <p:txEl>
                                              <p:pRg st="8" end="8"/>
                                            </p:txEl>
                                          </p:spTgt>
                                        </p:tgtEl>
                                      </p:cBhvr>
                                    </p:animEffect>
                                    <p:anim calcmode="lin" valueType="num">
                                      <p:cBhvr>
                                        <p:cTn id="5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p:cTn id="5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9" end="9"/>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p:cTn id="63"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10" end="10"/>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p:cTn id="6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11" end="11"/>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p:cTn id="75"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2" end="12"/>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p:cTn id="81"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9337" y="1471749"/>
                <a:ext cx="11922034" cy="5286101"/>
              </a:xfrm>
            </p:spPr>
            <p:txBody>
              <a:bodyPr>
                <a:normAutofit/>
              </a:bodyPr>
              <a:lstStyle/>
              <a:p>
                <a:pPr marL="0" lvl="0" indent="0">
                  <a:buNone/>
                </a:pPr>
                <a:r>
                  <a:rPr lang="en-US" dirty="0"/>
                  <a:t>8) A box contains 5 green, 4 yellow &amp; 3 white marbles. 3 marbles are drawn at random. What is the probability that they are not of the same color?</a:t>
                </a:r>
              </a:p>
              <a:p>
                <a:pPr marL="0" indent="0">
                  <a:buNone/>
                </a:pPr>
                <a:r>
                  <a:rPr lang="en-US" dirty="0"/>
                  <a:t>Sol) 	Let S be the sample space. Then, </a:t>
                </a:r>
              </a:p>
              <a:p>
                <a:pPr marL="0" indent="0">
                  <a:buNone/>
                </a:pPr>
                <a:r>
                  <a:rPr lang="en-US" dirty="0"/>
                  <a:t>	n(S) = number of ways of drawing 3 marbles out of 12</a:t>
                </a:r>
              </a:p>
              <a:p>
                <a:pPr marL="0" indent="0">
                  <a:buNone/>
                </a:pPr>
                <a:r>
                  <a:rPr lang="en-US" baseline="30000" dirty="0"/>
                  <a:t>	12</a:t>
                </a:r>
                <a:r>
                  <a:rPr lang="en-US" dirty="0"/>
                  <a:t>C</a:t>
                </a:r>
                <a:r>
                  <a:rPr lang="en-US" baseline="-25000" dirty="0"/>
                  <a:t>3 </a:t>
                </a:r>
                <a:r>
                  <a:rPr lang="en-US" dirty="0"/>
                  <a:t>=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12×11×10</m:t>
                            </m:r>
                          </m:e>
                        </m:d>
                      </m:num>
                      <m:den>
                        <m:d>
                          <m:dPr>
                            <m:ctrlPr>
                              <a:rPr lang="en-US" i="1">
                                <a:latin typeface="Cambria Math" panose="02040503050406030204" pitchFamily="18" charset="0"/>
                              </a:rPr>
                            </m:ctrlPr>
                          </m:dPr>
                          <m:e>
                            <m:r>
                              <a:rPr lang="en-US" i="1">
                                <a:latin typeface="Cambria Math" panose="02040503050406030204" pitchFamily="18" charset="0"/>
                              </a:rPr>
                              <m:t>3×2×1</m:t>
                            </m:r>
                          </m:e>
                        </m:d>
                      </m:den>
                    </m:f>
                    <m:r>
                      <a:rPr lang="en-US" i="1">
                        <a:latin typeface="Cambria Math" panose="02040503050406030204" pitchFamily="18" charset="0"/>
                      </a:rPr>
                      <m:t>=220</m:t>
                    </m:r>
                  </m:oMath>
                </a14:m>
                <a:endParaRPr lang="en-US" dirty="0"/>
              </a:p>
              <a:p>
                <a:pPr marL="0" indent="0">
                  <a:buNone/>
                </a:pPr>
                <a:r>
                  <a:rPr lang="en-US" dirty="0"/>
                  <a:t>	Let E be the event of drawing 3 balls of the same color.</a:t>
                </a:r>
              </a:p>
              <a:p>
                <a:pPr marL="0" indent="0">
                  <a:buNone/>
                </a:pPr>
                <a:r>
                  <a:rPr lang="en-US" dirty="0"/>
                  <a:t>	Then, E = event of drawing (3 balls out of 5) or (3 balls out of 4) or (3 balls out of 	3)</a:t>
                </a:r>
              </a:p>
              <a:p>
                <a:pPr marL="0" indent="0">
                  <a:buNone/>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𝐸</m:t>
                        </m:r>
                      </m:e>
                    </m:d>
                  </m:oMath>
                </a14:m>
                <a:r>
                  <a:rPr lang="en-US" dirty="0"/>
                  <a:t> = (</a:t>
                </a:r>
                <a:r>
                  <a:rPr lang="en-US" baseline="30000" dirty="0"/>
                  <a:t>5</a:t>
                </a:r>
                <a:r>
                  <a:rPr lang="en-US" dirty="0"/>
                  <a:t>C</a:t>
                </a:r>
                <a:r>
                  <a:rPr lang="en-US" baseline="-25000" dirty="0"/>
                  <a:t>3</a:t>
                </a:r>
                <a:r>
                  <a:rPr lang="en-US" dirty="0"/>
                  <a:t>+</a:t>
                </a:r>
                <a:r>
                  <a:rPr lang="en-US" baseline="30000" dirty="0"/>
                  <a:t>4</a:t>
                </a:r>
                <a:r>
                  <a:rPr lang="en-US" dirty="0"/>
                  <a:t>C</a:t>
                </a:r>
                <a:r>
                  <a:rPr lang="en-US" baseline="-25000" dirty="0"/>
                  <a:t>3</a:t>
                </a:r>
                <a:r>
                  <a:rPr lang="en-US" dirty="0"/>
                  <a:t>+</a:t>
                </a:r>
                <a:r>
                  <a:rPr lang="en-US" baseline="30000" dirty="0"/>
                  <a:t>3</a:t>
                </a:r>
                <a:r>
                  <a:rPr lang="en-US" dirty="0"/>
                  <a:t>C</a:t>
                </a:r>
                <a:r>
                  <a:rPr lang="en-US" baseline="-25000" dirty="0"/>
                  <a:t>3</a:t>
                </a:r>
                <a:r>
                  <a:rPr lang="en-US" dirty="0"/>
                  <a:t>) = (</a:t>
                </a:r>
                <a:r>
                  <a:rPr lang="en-US" baseline="30000" dirty="0"/>
                  <a:t>5</a:t>
                </a:r>
                <a:r>
                  <a:rPr lang="en-US" dirty="0"/>
                  <a:t>C</a:t>
                </a:r>
                <a:r>
                  <a:rPr lang="en-US" baseline="-25000" dirty="0"/>
                  <a:t>2</a:t>
                </a:r>
                <a:r>
                  <a:rPr lang="en-US" dirty="0"/>
                  <a:t>+</a:t>
                </a:r>
                <a:r>
                  <a:rPr lang="en-US" baseline="30000" dirty="0"/>
                  <a:t>4</a:t>
                </a:r>
                <a:r>
                  <a:rPr lang="en-US" dirty="0"/>
                  <a:t>C</a:t>
                </a:r>
                <a:r>
                  <a:rPr lang="en-US" baseline="-25000" dirty="0"/>
                  <a:t>1</a:t>
                </a:r>
                <a:r>
                  <a:rPr lang="en-US" dirty="0"/>
                  <a:t>+1)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(5×4)</m:t>
                        </m:r>
                      </m:num>
                      <m:den>
                        <m:r>
                          <a:rPr lang="en-US" i="1">
                            <a:latin typeface="Cambria Math" panose="02040503050406030204" pitchFamily="18" charset="0"/>
                          </a:rPr>
                          <m:t>(2×1)</m:t>
                        </m:r>
                      </m:den>
                    </m:f>
                    <m:r>
                      <a:rPr lang="en-US" i="1">
                        <a:latin typeface="Cambria Math" panose="02040503050406030204" pitchFamily="18" charset="0"/>
                      </a:rPr>
                      <m:t>+4+1=15</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220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44</m:t>
                          </m:r>
                        </m:den>
                      </m:f>
                    </m:oMath>
                  </m:oMathPara>
                </a14:m>
                <a:endParaRPr lang="en-US" dirty="0"/>
              </a:p>
              <a:p>
                <a:pPr marL="0" indent="0">
                  <a:buNone/>
                </a:pPr>
                <a:r>
                  <a:rPr lang="en-US" dirty="0"/>
                  <a:t>	Required probability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44</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41</m:t>
                        </m:r>
                      </m:num>
                      <m:den>
                        <m:r>
                          <a:rPr lang="en-US" i="1">
                            <a:latin typeface="Cambria Math" panose="02040503050406030204" pitchFamily="18" charset="0"/>
                          </a:rPr>
                          <m:t>44</m:t>
                        </m:r>
                      </m:den>
                    </m:f>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9337" y="1471749"/>
                <a:ext cx="11922034" cy="5286101"/>
              </a:xfrm>
              <a:blipFill>
                <a:blip r:embed="rId2"/>
                <a:stretch>
                  <a:fillRect l="-665" t="-1382"/>
                </a:stretch>
              </a:blipFill>
            </p:spPr>
            <p:txBody>
              <a:bodyPr/>
              <a:lstStyle/>
              <a:p>
                <a:r>
                  <a:rPr lang="en-US">
                    <a:noFill/>
                  </a:rPr>
                  <a:t> </a:t>
                </a:r>
              </a:p>
            </p:txBody>
          </p:sp>
        </mc:Fallback>
      </mc:AlternateContent>
    </p:spTree>
    <p:extLst>
      <p:ext uri="{BB962C8B-B14F-4D97-AF65-F5344CB8AC3E}">
        <p14:creationId xmlns="" xmlns:p14="http://schemas.microsoft.com/office/powerpoint/2010/main" val="4166196043"/>
      </p:ext>
    </p:extLst>
  </p:cSld>
  <p:clrMapOvr>
    <a:masterClrMapping/>
  </p:clrMapOvr>
  <mc:AlternateContent xmlns:mc="http://schemas.openxmlformats.org/markup-compatibility/2006">
    <mc:Choice xmlns=""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48045" y="1463040"/>
                <a:ext cx="11852365" cy="5277394"/>
              </a:xfrm>
            </p:spPr>
            <p:txBody>
              <a:bodyPr>
                <a:normAutofit fontScale="85000" lnSpcReduction="20000"/>
              </a:bodyPr>
              <a:lstStyle/>
              <a:p>
                <a:pPr marL="0" lvl="0" indent="0">
                  <a:buNone/>
                </a:pPr>
                <a:r>
                  <a:rPr lang="en-US" dirty="0"/>
                  <a:t>9) A bag contains 2 red, 3 green &amp; 2 blue balls. 2 balls are drawn at random. What is the probability that none of the balls drawn is blue?</a:t>
                </a:r>
              </a:p>
              <a:p>
                <a:pPr marL="0" indent="0">
                  <a:buNone/>
                </a:pPr>
                <a:r>
                  <a:rPr lang="en-US" dirty="0"/>
                  <a:t>Sol) 	Total number of balls = (2+3+2) = 7</a:t>
                </a:r>
              </a:p>
              <a:p>
                <a:pPr marL="0" indent="0">
                  <a:buNone/>
                </a:pPr>
                <a:r>
                  <a:rPr lang="en-US" dirty="0"/>
                  <a:t>	Let S be the sample space. Then, </a:t>
                </a:r>
              </a:p>
              <a:p>
                <a:pPr marL="0" indent="0">
                  <a:buNone/>
                </a:pPr>
                <a:r>
                  <a:rPr lang="en-US" dirty="0"/>
                  <a:t>	n(S) = Number of ways of drawing 2 balls out of 7 = </a:t>
                </a:r>
                <a:r>
                  <a:rPr lang="en-US" baseline="30000" dirty="0"/>
                  <a:t>7</a:t>
                </a:r>
                <a:r>
                  <a:rPr lang="en-US" dirty="0"/>
                  <a:t>C</a:t>
                </a:r>
                <a:r>
                  <a:rPr lang="en-US" baseline="-25000" dirty="0"/>
                  <a:t>2</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7×6</m:t>
                        </m:r>
                      </m:num>
                      <m:den>
                        <m:r>
                          <a:rPr lang="en-US" i="1">
                            <a:latin typeface="Cambria Math" panose="02040503050406030204" pitchFamily="18" charset="0"/>
                          </a:rPr>
                          <m:t>2×1</m:t>
                        </m:r>
                      </m:den>
                    </m:f>
                    <m:r>
                      <a:rPr lang="en-US" i="1">
                        <a:latin typeface="Cambria Math" panose="02040503050406030204" pitchFamily="18" charset="0"/>
                      </a:rPr>
                      <m:t>=21</m:t>
                    </m:r>
                  </m:oMath>
                </a14:m>
                <a:endParaRPr lang="en-US" dirty="0"/>
              </a:p>
              <a:p>
                <a:pPr marL="0" indent="0">
                  <a:buNone/>
                </a:pPr>
                <a:r>
                  <a:rPr lang="en-US" dirty="0"/>
                  <a:t>	Let E= Event of drawing 2 balls out of (2+3) balls</a:t>
                </a:r>
              </a:p>
              <a:p>
                <a:pPr marL="0" indent="0">
                  <a:buNone/>
                </a:pPr>
                <a:r>
                  <a:rPr lang="en-US" dirty="0"/>
                  <a:t>	=</a:t>
                </a:r>
                <a:r>
                  <a:rPr lang="en-US" baseline="30000" dirty="0"/>
                  <a:t>5</a:t>
                </a:r>
                <a:r>
                  <a:rPr lang="en-US" dirty="0"/>
                  <a:t>C</a:t>
                </a:r>
                <a:r>
                  <a:rPr lang="en-US" baseline="-25000" dirty="0"/>
                  <a:t>2</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5×4</m:t>
                        </m:r>
                      </m:num>
                      <m:den>
                        <m:r>
                          <a:rPr lang="en-US" i="1">
                            <a:latin typeface="Cambria Math" panose="02040503050406030204" pitchFamily="18" charset="0"/>
                          </a:rPr>
                          <m:t>2×1</m:t>
                        </m:r>
                      </m:den>
                    </m:f>
                    <m:r>
                      <a:rPr lang="en-US" i="1">
                        <a:latin typeface="Cambria Math" panose="02040503050406030204" pitchFamily="18" charset="0"/>
                      </a:rPr>
                      <m:t>=10</m:t>
                    </m:r>
                  </m:oMath>
                </a14:m>
                <a:endParaRPr lang="en-US" dirty="0"/>
              </a:p>
              <a:p>
                <a:pPr marL="0" indent="0">
                  <a:buNone/>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num>
                      <m:den>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21</m:t>
                        </m:r>
                      </m:den>
                    </m:f>
                  </m:oMath>
                </a14:m>
                <a:r>
                  <a:rPr lang="en-US" dirty="0"/>
                  <a:t> </a:t>
                </a:r>
              </a:p>
              <a:p>
                <a:pPr marL="0" indent="0">
                  <a:buNone/>
                </a:pPr>
                <a:endParaRPr lang="en-US" dirty="0"/>
              </a:p>
              <a:p>
                <a:pPr marL="0" lvl="0" indent="0">
                  <a:buNone/>
                </a:pPr>
                <a:r>
                  <a:rPr lang="en-US" dirty="0"/>
                  <a:t>10) In a box, there are 8 red, 7 blue &amp; 6 green balls. One ball is picked up randomly. What is the probability that it is neither red nor green?</a:t>
                </a:r>
              </a:p>
              <a:p>
                <a:pPr marL="0" indent="0">
                  <a:buNone/>
                </a:pPr>
                <a:r>
                  <a:rPr lang="en-US" dirty="0"/>
                  <a:t>Sol) 	Total number of balls = (8+7+6)= 21</a:t>
                </a:r>
              </a:p>
              <a:p>
                <a:pPr marL="0" indent="0">
                  <a:buNone/>
                </a:pPr>
                <a:r>
                  <a:rPr lang="en-US" dirty="0"/>
                  <a:t>	Let E = event that the ball drawn is neither red or green = event that the ball drawn is red.</a:t>
                </a:r>
              </a:p>
              <a:p>
                <a:pPr marL="0" indent="0">
                  <a:buNone/>
                </a:pPr>
                <a:r>
                  <a:rPr lang="en-US" dirty="0"/>
                  <a:t>	n(E)=8</a:t>
                </a:r>
              </a:p>
              <a:p>
                <a:pPr marL="0" indent="0">
                  <a:buNone/>
                </a:pPr>
                <a:r>
                  <a:rPr lang="en-US" dirty="0"/>
                  <a:t>	P(E)=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8</m:t>
                        </m:r>
                      </m:num>
                      <m:den>
                        <m:r>
                          <a:rPr lang="en-US" i="1">
                            <a:latin typeface="Cambria Math" panose="02040503050406030204" pitchFamily="18" charset="0"/>
                          </a:rPr>
                          <m:t>21</m:t>
                        </m:r>
                      </m:den>
                    </m:f>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8045" y="1463040"/>
                <a:ext cx="11852365" cy="5277394"/>
              </a:xfrm>
              <a:blipFill>
                <a:blip r:embed="rId2"/>
                <a:stretch>
                  <a:fillRect l="-463" t="-2194" r="-308"/>
                </a:stretch>
              </a:blipFill>
            </p:spPr>
            <p:txBody>
              <a:bodyPr/>
              <a:lstStyle/>
              <a:p>
                <a:r>
                  <a:rPr lang="en-US">
                    <a:noFill/>
                  </a:rPr>
                  <a:t> </a:t>
                </a:r>
              </a:p>
            </p:txBody>
          </p:sp>
        </mc:Fallback>
      </mc:AlternateContent>
    </p:spTree>
    <p:extLst>
      <p:ext uri="{BB962C8B-B14F-4D97-AF65-F5344CB8AC3E}">
        <p14:creationId xmlns="" xmlns:p14="http://schemas.microsoft.com/office/powerpoint/2010/main" val="17263307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barn(inVertical)">
                                      <p:cBhvr>
                                        <p:cTn id="25" dur="500"/>
                                        <p:tgtEl>
                                          <p:spTgt spid="3">
                                            <p:txEl>
                                              <p:pRg st="1" end="1"/>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arn(inVertical)">
                                      <p:cBhvr>
                                        <p:cTn id="28" dur="500"/>
                                        <p:tgtEl>
                                          <p:spTgt spid="3">
                                            <p:txEl>
                                              <p:pRg st="2" end="2"/>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arn(inVertical)">
                                      <p:cBhvr>
                                        <p:cTn id="31" dur="500"/>
                                        <p:tgtEl>
                                          <p:spTgt spid="3">
                                            <p:txEl>
                                              <p:pRg st="3" end="3"/>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arn(inVertical)">
                                      <p:cBhvr>
                                        <p:cTn id="37" dur="500"/>
                                        <p:tgtEl>
                                          <p:spTgt spid="3">
                                            <p:txEl>
                                              <p:pRg st="5" end="5"/>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arn(inVertical)">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down)">
                                      <p:cBhvr>
                                        <p:cTn id="45" dur="580">
                                          <p:stCondLst>
                                            <p:cond delay="0"/>
                                          </p:stCondLst>
                                        </p:cTn>
                                        <p:tgtEl>
                                          <p:spTgt spid="3">
                                            <p:txEl>
                                              <p:pRg st="8" end="8"/>
                                            </p:txEl>
                                          </p:spTgt>
                                        </p:tgtEl>
                                      </p:cBhvr>
                                    </p:animEffect>
                                    <p:anim calcmode="lin" valueType="num">
                                      <p:cBhvr>
                                        <p:cTn id="4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51" dur="26">
                                          <p:stCondLst>
                                            <p:cond delay="650"/>
                                          </p:stCondLst>
                                        </p:cTn>
                                        <p:tgtEl>
                                          <p:spTgt spid="3">
                                            <p:txEl>
                                              <p:pRg st="8" end="8"/>
                                            </p:txEl>
                                          </p:spTgt>
                                        </p:tgtEl>
                                      </p:cBhvr>
                                      <p:to x="100000" y="60000"/>
                                    </p:animScale>
                                    <p:animScale>
                                      <p:cBhvr>
                                        <p:cTn id="52" dur="166" decel="50000">
                                          <p:stCondLst>
                                            <p:cond delay="676"/>
                                          </p:stCondLst>
                                        </p:cTn>
                                        <p:tgtEl>
                                          <p:spTgt spid="3">
                                            <p:txEl>
                                              <p:pRg st="8" end="8"/>
                                            </p:txEl>
                                          </p:spTgt>
                                        </p:tgtEl>
                                      </p:cBhvr>
                                      <p:to x="100000" y="100000"/>
                                    </p:animScale>
                                    <p:animScale>
                                      <p:cBhvr>
                                        <p:cTn id="53" dur="26">
                                          <p:stCondLst>
                                            <p:cond delay="1312"/>
                                          </p:stCondLst>
                                        </p:cTn>
                                        <p:tgtEl>
                                          <p:spTgt spid="3">
                                            <p:txEl>
                                              <p:pRg st="8" end="8"/>
                                            </p:txEl>
                                          </p:spTgt>
                                        </p:tgtEl>
                                      </p:cBhvr>
                                      <p:to x="100000" y="80000"/>
                                    </p:animScale>
                                    <p:animScale>
                                      <p:cBhvr>
                                        <p:cTn id="54" dur="166" decel="50000">
                                          <p:stCondLst>
                                            <p:cond delay="1338"/>
                                          </p:stCondLst>
                                        </p:cTn>
                                        <p:tgtEl>
                                          <p:spTgt spid="3">
                                            <p:txEl>
                                              <p:pRg st="8" end="8"/>
                                            </p:txEl>
                                          </p:spTgt>
                                        </p:tgtEl>
                                      </p:cBhvr>
                                      <p:to x="100000" y="100000"/>
                                    </p:animScale>
                                    <p:animScale>
                                      <p:cBhvr>
                                        <p:cTn id="55" dur="26">
                                          <p:stCondLst>
                                            <p:cond delay="1642"/>
                                          </p:stCondLst>
                                        </p:cTn>
                                        <p:tgtEl>
                                          <p:spTgt spid="3">
                                            <p:txEl>
                                              <p:pRg st="8" end="8"/>
                                            </p:txEl>
                                          </p:spTgt>
                                        </p:tgtEl>
                                      </p:cBhvr>
                                      <p:to x="100000" y="90000"/>
                                    </p:animScale>
                                    <p:animScale>
                                      <p:cBhvr>
                                        <p:cTn id="56" dur="166" decel="50000">
                                          <p:stCondLst>
                                            <p:cond delay="1668"/>
                                          </p:stCondLst>
                                        </p:cTn>
                                        <p:tgtEl>
                                          <p:spTgt spid="3">
                                            <p:txEl>
                                              <p:pRg st="8" end="8"/>
                                            </p:txEl>
                                          </p:spTgt>
                                        </p:tgtEl>
                                      </p:cBhvr>
                                      <p:to x="100000" y="100000"/>
                                    </p:animScale>
                                    <p:animScale>
                                      <p:cBhvr>
                                        <p:cTn id="57" dur="26">
                                          <p:stCondLst>
                                            <p:cond delay="1808"/>
                                          </p:stCondLst>
                                        </p:cTn>
                                        <p:tgtEl>
                                          <p:spTgt spid="3">
                                            <p:txEl>
                                              <p:pRg st="8" end="8"/>
                                            </p:txEl>
                                          </p:spTgt>
                                        </p:tgtEl>
                                      </p:cBhvr>
                                      <p:to x="100000" y="95000"/>
                                    </p:animScale>
                                    <p:animScale>
                                      <p:cBhvr>
                                        <p:cTn id="58" dur="166" decel="50000">
                                          <p:stCondLst>
                                            <p:cond delay="1834"/>
                                          </p:stCondLst>
                                        </p:cTn>
                                        <p:tgtEl>
                                          <p:spTgt spid="3">
                                            <p:txEl>
                                              <p:pRg st="8" end="8"/>
                                            </p:txEl>
                                          </p:spTgt>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p:cTn id="63"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9" end="9"/>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 calcmode="lin" valueType="num">
                                      <p:cBhvr>
                                        <p:cTn id="6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10" end="10"/>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anim calcmode="lin" valueType="num">
                                      <p:cBhvr>
                                        <p:cTn id="75"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1" end="11"/>
                                            </p:txEl>
                                          </p:spTgt>
                                        </p:tgtEl>
                                      </p:cBhvr>
                                    </p:animEffect>
                                  </p:childTnLst>
                                </p:cTn>
                              </p:par>
                              <p:par>
                                <p:cTn id="79" presetID="31" presetClass="entr" presetSubtype="0" fill="hold"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 calcmode="lin" valueType="num">
                                      <p:cBhvr>
                                        <p:cTn id="81"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4" name="Title 1"/>
              <p:cNvSpPr>
                <a:spLocks noGrp="1"/>
              </p:cNvSpPr>
              <p:nvPr>
                <p:ph idx="1"/>
              </p:nvPr>
            </p:nvSpPr>
            <p:spPr>
              <a:xfrm>
                <a:off x="156754" y="1471749"/>
                <a:ext cx="11913326" cy="5312227"/>
              </a:xfrm>
            </p:spPr>
            <p:txBody>
              <a:bodyPr>
                <a:normAutofit fontScale="92500" lnSpcReduction="10000"/>
              </a:bodyPr>
              <a:lstStyle/>
              <a:p>
                <a:pPr marL="0" lvl="0" indent="0">
                  <a:buNone/>
                </a:pPr>
                <a:r>
                  <a:rPr lang="en-US" dirty="0"/>
                  <a:t>11) A speaks truth in 75% cases and B in 80% of the cases. In what percentage of cases are they likely to contradict each other, narrating the same incident?</a:t>
                </a:r>
              </a:p>
              <a:p>
                <a:pPr marL="0" indent="0">
                  <a:buNone/>
                </a:pPr>
                <a:r>
                  <a:rPr lang="en-US" dirty="0"/>
                  <a:t>Sol) 	Let A = Event that A speaks the truth</a:t>
                </a:r>
              </a:p>
              <a:p>
                <a:pPr marL="0" indent="0">
                  <a:buNone/>
                </a:pPr>
                <a:r>
                  <a:rPr lang="en-US" dirty="0"/>
                  <a:t>	And B = Event that B speaks the truth.</a:t>
                </a:r>
              </a:p>
              <a:p>
                <a:pPr marL="0" indent="0">
                  <a:buNone/>
                </a:pPr>
                <a:r>
                  <a:rPr lang="en-US" dirty="0"/>
                  <a:t>	Then, P(A)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100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oMath>
                </a14:m>
                <a:r>
                  <a:rPr lang="en-US" dirty="0"/>
                  <a:t>, P(B)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80</m:t>
                        </m:r>
                      </m:num>
                      <m:den>
                        <m:r>
                          <a:rPr lang="en-US" i="1">
                            <a:latin typeface="Cambria Math" panose="02040503050406030204" pitchFamily="18" charset="0"/>
                          </a:rPr>
                          <m:t>100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5</m:t>
                        </m:r>
                      </m:den>
                    </m:f>
                  </m:oMath>
                </a14:m>
                <a:endParaRPr lang="en-US" dirty="0"/>
              </a:p>
              <a:p>
                <a:pPr marL="0" indent="0">
                  <a:buNone/>
                </a:pPr>
                <a:r>
                  <a:rPr lang="en-US" dirty="0"/>
                  <a:t>	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𝐵</m:t>
                            </m:r>
                          </m:e>
                        </m:acc>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5</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oMath>
                </a14:m>
                <a:endParaRPr lang="en-US" dirty="0"/>
              </a:p>
              <a:p>
                <a:pPr marL="0" indent="0">
                  <a:buNone/>
                </a:pPr>
                <a:r>
                  <a:rPr lang="en-US" dirty="0"/>
                  <a:t>	P(A &amp; B contradict each other)</a:t>
                </a:r>
              </a:p>
              <a:p>
                <a:pPr marL="0" indent="0">
                  <a:buNone/>
                </a:pPr>
                <a:r>
                  <a:rPr lang="en-US" dirty="0"/>
                  <a:t>	= P[(A speaks the truth and B tells a lie) or (A tells a lie and B speaks the truth)]</a:t>
                </a:r>
              </a:p>
              <a:p>
                <a:pPr marL="0" indent="0">
                  <a:buNone/>
                </a:pPr>
                <a:r>
                  <a:rPr lang="en-US" dirty="0"/>
                  <a:t>	= P[(A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r>
                  <a:rPr lang="en-US" dirty="0"/>
                  <a:t>) 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a14:m>
                <a:r>
                  <a:rPr lang="en-US" dirty="0"/>
                  <a:t>]</a:t>
                </a:r>
              </a:p>
              <a:p>
                <a:pPr marL="0" indent="0">
                  <a:buNone/>
                </a:pPr>
                <a:r>
                  <a:rPr lang="en-US" dirty="0"/>
                  <a:t>	= P[(A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oMath>
                </a14:m>
                <a:r>
                  <a:rPr lang="en-US" dirty="0"/>
                  <a:t>]</a:t>
                </a:r>
              </a:p>
              <a:p>
                <a:pPr marL="0" indent="0">
                  <a:buNone/>
                </a:pPr>
                <a:r>
                  <a:rPr lang="en-US" dirty="0"/>
                  <a:t>	= P(A).P(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𝐵</m:t>
                        </m:r>
                      </m:e>
                    </m:acc>
                  </m:oMath>
                </a14:m>
                <a:r>
                  <a:rPr lang="en-US" dirty="0"/>
                  <a:t>)+ 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).P(B)</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5</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20</m:t>
                          </m:r>
                        </m:den>
                      </m:f>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20</m:t>
                              </m:r>
                            </m:den>
                          </m:f>
                          <m:r>
                            <a:rPr lang="en-US" i="1">
                              <a:latin typeface="Cambria Math" panose="02040503050406030204" pitchFamily="18" charset="0"/>
                            </a:rPr>
                            <m:t>×100</m:t>
                          </m:r>
                        </m:e>
                      </m:d>
                      <m:r>
                        <a:rPr lang="en-US" i="1">
                          <a:latin typeface="Cambria Math" panose="02040503050406030204" pitchFamily="18" charset="0"/>
                        </a:rPr>
                        <m:t>%=35%</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&amp; </m:t>
                      </m:r>
                      <m:r>
                        <a:rPr lang="en-US" i="1">
                          <a:latin typeface="Cambria Math" panose="02040503050406030204" pitchFamily="18" charset="0"/>
                        </a:rPr>
                        <m:t>𝐵</m:t>
                      </m:r>
                      <m:r>
                        <a:rPr lang="en-US" i="1">
                          <a:latin typeface="Cambria Math" panose="02040503050406030204" pitchFamily="18" charset="0"/>
                        </a:rPr>
                        <m:t> </m:t>
                      </m:r>
                      <m:r>
                        <a:rPr lang="en-US" i="1">
                          <a:latin typeface="Cambria Math" panose="02040503050406030204" pitchFamily="18" charset="0"/>
                        </a:rPr>
                        <m:t>𝑐𝑜𝑡𝑟𝑎𝑑𝑖𝑐𝑡</m:t>
                      </m:r>
                      <m:r>
                        <a:rPr lang="en-US" i="1">
                          <a:latin typeface="Cambria Math" panose="02040503050406030204" pitchFamily="18" charset="0"/>
                        </a:rPr>
                        <m:t> </m:t>
                      </m:r>
                      <m:r>
                        <a:rPr lang="en-US" i="1">
                          <a:latin typeface="Cambria Math" panose="02040503050406030204" pitchFamily="18" charset="0"/>
                        </a:rPr>
                        <m:t>𝑒𝑎𝑐h</m:t>
                      </m:r>
                      <m:r>
                        <a:rPr lang="en-US" i="1">
                          <a:latin typeface="Cambria Math" panose="02040503050406030204" pitchFamily="18" charset="0"/>
                        </a:rPr>
                        <m:t> </m:t>
                      </m:r>
                      <m:r>
                        <a:rPr lang="en-US" i="1">
                          <a:latin typeface="Cambria Math" panose="02040503050406030204" pitchFamily="18" charset="0"/>
                        </a:rPr>
                        <m:t>𝑜𝑡h𝑒𝑟</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35%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𝑐𝑎𝑠𝑒𝑠</m:t>
                      </m:r>
                      <m:r>
                        <a:rPr lang="en-US" i="1">
                          <a:latin typeface="Cambria Math" panose="02040503050406030204" pitchFamily="18" charset="0"/>
                        </a:rPr>
                        <m:t>.</m:t>
                      </m:r>
                    </m:oMath>
                  </m:oMathPara>
                </a14:m>
                <a:endParaRPr lang="en-US" dirty="0"/>
              </a:p>
              <a:p>
                <a:pPr marL="0" indent="0">
                  <a:buNone/>
                </a:pPr>
                <a:endParaRPr lang="en-US" dirty="0"/>
              </a:p>
            </p:txBody>
          </p:sp>
        </mc:Choice>
        <mc:Fallback>
          <p:sp>
            <p:nvSpPr>
              <p:cNvPr id="4" name="Title 1"/>
              <p:cNvSpPr>
                <a:spLocks noGrp="1" noRot="1" noChangeAspect="1" noMove="1" noResize="1" noEditPoints="1" noAdjustHandles="1" noChangeArrowheads="1" noChangeShapeType="1" noTextEdit="1"/>
              </p:cNvSpPr>
              <p:nvPr>
                <p:ph idx="1"/>
              </p:nvPr>
            </p:nvSpPr>
            <p:spPr>
              <a:xfrm>
                <a:off x="156754" y="1471749"/>
                <a:ext cx="11913326" cy="5312227"/>
              </a:xfrm>
              <a:blipFill>
                <a:blip r:embed="rId2"/>
                <a:stretch>
                  <a:fillRect l="-563" t="-1720"/>
                </a:stretch>
              </a:blipFill>
            </p:spPr>
            <p:txBody>
              <a:bodyPr/>
              <a:lstStyle/>
              <a:p>
                <a:r>
                  <a:rPr lang="en-US">
                    <a:noFill/>
                  </a:rPr>
                  <a:t> </a:t>
                </a:r>
              </a:p>
            </p:txBody>
          </p:sp>
        </mc:Fallback>
      </mc:AlternateContent>
    </p:spTree>
    <p:extLst>
      <p:ext uri="{BB962C8B-B14F-4D97-AF65-F5344CB8AC3E}">
        <p14:creationId xmlns="" xmlns:p14="http://schemas.microsoft.com/office/powerpoint/2010/main" val="721949223"/>
      </p:ext>
    </p:ext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4">
                                            <p:txEl>
                                              <p:pRg st="1" end="1"/>
                                            </p:txEl>
                                          </p:spTgt>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2" end="2"/>
                                            </p:txEl>
                                          </p:spTgt>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p:cTn id="2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4">
                                            <p:txEl>
                                              <p:pRg st="3" end="3"/>
                                            </p:txEl>
                                          </p:spTgt>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p:cTn id="27"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4">
                                            <p:txEl>
                                              <p:pRg st="4" end="4"/>
                                            </p:txEl>
                                          </p:spTgt>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p:cTn id="31"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4">
                                            <p:txEl>
                                              <p:pRg st="5" end="5"/>
                                            </p:txEl>
                                          </p:spTgt>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p:cTn id="35"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6" end="6"/>
                                            </p:txEl>
                                          </p:spTgt>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 calcmode="lin" valueType="num">
                                      <p:cBhvr>
                                        <p:cTn id="39"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4">
                                            <p:txEl>
                                              <p:pRg st="7" end="7"/>
                                            </p:txEl>
                                          </p:spTgt>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p:cTn id="43"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4">
                                            <p:txEl>
                                              <p:pRg st="8" end="8"/>
                                            </p:txEl>
                                          </p:spTgt>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 calcmode="lin" valueType="num">
                                      <p:cBhvr>
                                        <p:cTn id="47"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48" dur="500" fill="hold"/>
                                        <p:tgtEl>
                                          <p:spTgt spid="4">
                                            <p:txEl>
                                              <p:pRg st="9" end="9"/>
                                            </p:txEl>
                                          </p:spTgt>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 calcmode="lin" valueType="num">
                                      <p:cBhvr>
                                        <p:cTn id="51"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52" dur="500" fill="hold"/>
                                        <p:tgtEl>
                                          <p:spTgt spid="4">
                                            <p:txEl>
                                              <p:pRg st="10" end="10"/>
                                            </p:txEl>
                                          </p:spTgt>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 calcmode="lin" valueType="num">
                                      <p:cBhvr>
                                        <p:cTn id="55" dur="5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56" dur="500" fill="hold"/>
                                        <p:tgtEl>
                                          <p:spTgt spid="4">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94110"/>
            <a:ext cx="8610600" cy="1293028"/>
          </a:xfrm>
        </p:spPr>
        <p:txBody>
          <a:bodyPr/>
          <a:lstStyle/>
          <a:p>
            <a:r>
              <a:rPr lang="en-US" b="1" dirty="0"/>
              <a:t>Permutations &amp; Combinations</a:t>
            </a: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69669" y="1587138"/>
                <a:ext cx="11974285" cy="5144588"/>
              </a:xfrm>
            </p:spPr>
            <p:txBody>
              <a:bodyPr/>
              <a:lstStyle/>
              <a:p>
                <a:pPr marL="0" indent="0">
                  <a:buNone/>
                </a:pPr>
                <a:r>
                  <a:rPr lang="en-US" b="1" dirty="0"/>
                  <a:t>IMPORTANT FACTS &amp; FORMULAE</a:t>
                </a:r>
              </a:p>
              <a:p>
                <a:pPr marL="0" indent="0">
                  <a:buNone/>
                </a:pPr>
                <a:r>
                  <a:rPr lang="en-US" b="1" dirty="0"/>
                  <a:t>Factorial Notation: </a:t>
                </a:r>
                <a:r>
                  <a:rPr lang="en-US" dirty="0"/>
                  <a:t>Let n be a positive integer. Then, factorial n, denoted n! is defined as</a:t>
                </a:r>
              </a:p>
              <a:p>
                <a:pPr marL="0" indent="0">
                  <a:buNone/>
                </a:pPr>
                <a:r>
                  <a:rPr lang="en-US" dirty="0"/>
                  <a:t> 	n! =n(n-1)(n-2)……3.2.1.</a:t>
                </a:r>
              </a:p>
              <a:p>
                <a:pPr marL="0" indent="0">
                  <a:buNone/>
                </a:pPr>
                <a:endParaRPr lang="en-US" dirty="0"/>
              </a:p>
              <a:p>
                <a:pPr marL="0" indent="0">
                  <a:buNone/>
                </a:pPr>
                <a:r>
                  <a:rPr lang="en-US" b="1" dirty="0"/>
                  <a:t>Permutations: </a:t>
                </a:r>
                <a:r>
                  <a:rPr lang="en-US" dirty="0"/>
                  <a:t>The different arrangements of a given number of things by taking some or all at a time, are called permutations.</a:t>
                </a:r>
              </a:p>
              <a:p>
                <a:pPr marL="0" indent="0">
                  <a:buNone/>
                </a:pPr>
                <a:endParaRPr lang="en-US" dirty="0"/>
              </a:p>
              <a:p>
                <a:pPr marL="0" indent="0">
                  <a:buNone/>
                </a:pPr>
                <a:r>
                  <a:rPr lang="en-US" b="1" dirty="0"/>
                  <a:t>Number of Permutations: </a:t>
                </a:r>
                <a:r>
                  <a:rPr lang="en-US" dirty="0"/>
                  <a:t>Number of all permutations of ‘n’ things, taken ‘r’ at a time, is given by:</a:t>
                </a:r>
              </a:p>
              <a:p>
                <a:pPr marL="0" indent="0">
                  <a:buNone/>
                </a:pPr>
                <a14:m>
                  <m:oMathPara xmlns:m="http://schemas.openxmlformats.org/officeDocument/2006/math">
                    <m:oMathParaPr>
                      <m:jc m:val="left"/>
                    </m:oMathParaPr>
                    <m:oMath xmlns:m="http://schemas.openxmlformats.org/officeDocument/2006/math">
                      <m:sPre>
                        <m:sPrePr>
                          <m:ctrlPr>
                            <a:rPr lang="en-US" i="1" smtClean="0">
                              <a:latin typeface="Cambria Math" panose="02040503050406030204" pitchFamily="18" charset="0"/>
                            </a:rPr>
                          </m:ctrlPr>
                        </m:sPrePr>
                        <m:sub/>
                        <m:sup>
                          <m:r>
                            <a:rPr lang="en-US" i="1">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𝑃</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−2</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den>
                          </m:f>
                        </m:e>
                      </m:sPre>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669" y="1587138"/>
                <a:ext cx="11974285" cy="5144588"/>
              </a:xfrm>
              <a:blipFill>
                <a:blip r:embed="rId2"/>
                <a:stretch>
                  <a:fillRect l="-662" t="-1303" r="-102"/>
                </a:stretch>
              </a:blipFill>
            </p:spPr>
            <p:txBody>
              <a:bodyPr/>
              <a:lstStyle/>
              <a:p>
                <a:r>
                  <a:rPr lang="en-US">
                    <a:noFill/>
                  </a:rPr>
                  <a:t> </a:t>
                </a:r>
              </a:p>
            </p:txBody>
          </p:sp>
        </mc:Fallback>
      </mc:AlternateContent>
    </p:spTree>
    <p:extLst>
      <p:ext uri="{BB962C8B-B14F-4D97-AF65-F5344CB8AC3E}">
        <p14:creationId xmlns="" xmlns:p14="http://schemas.microsoft.com/office/powerpoint/2010/main" val="524231706"/>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80">
                                          <p:stCondLst>
                                            <p:cond delay="0"/>
                                          </p:stCondLst>
                                        </p:cTn>
                                        <p:tgtEl>
                                          <p:spTgt spid="3">
                                            <p:txEl>
                                              <p:pRg st="1" end="1"/>
                                            </p:txEl>
                                          </p:spTgt>
                                        </p:tgtEl>
                                      </p:cBhvr>
                                    </p:animEffect>
                                    <p:anim calcmode="lin" valueType="num">
                                      <p:cBhvr>
                                        <p:cTn id="2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xEl>
                                              <p:pRg st="1" end="1"/>
                                            </p:txEl>
                                          </p:spTgt>
                                        </p:tgtEl>
                                      </p:cBhvr>
                                      <p:to x="100000" y="60000"/>
                                    </p:animScale>
                                    <p:animScale>
                                      <p:cBhvr>
                                        <p:cTn id="27" dur="166" decel="50000">
                                          <p:stCondLst>
                                            <p:cond delay="676"/>
                                          </p:stCondLst>
                                        </p:cTn>
                                        <p:tgtEl>
                                          <p:spTgt spid="3">
                                            <p:txEl>
                                              <p:pRg st="1" end="1"/>
                                            </p:txEl>
                                          </p:spTgt>
                                        </p:tgtEl>
                                      </p:cBhvr>
                                      <p:to x="100000" y="100000"/>
                                    </p:animScale>
                                    <p:animScale>
                                      <p:cBhvr>
                                        <p:cTn id="28" dur="26">
                                          <p:stCondLst>
                                            <p:cond delay="1312"/>
                                          </p:stCondLst>
                                        </p:cTn>
                                        <p:tgtEl>
                                          <p:spTgt spid="3">
                                            <p:txEl>
                                              <p:pRg st="1" end="1"/>
                                            </p:txEl>
                                          </p:spTgt>
                                        </p:tgtEl>
                                      </p:cBhvr>
                                      <p:to x="100000" y="80000"/>
                                    </p:animScale>
                                    <p:animScale>
                                      <p:cBhvr>
                                        <p:cTn id="29" dur="166" decel="50000">
                                          <p:stCondLst>
                                            <p:cond delay="1338"/>
                                          </p:stCondLst>
                                        </p:cTn>
                                        <p:tgtEl>
                                          <p:spTgt spid="3">
                                            <p:txEl>
                                              <p:pRg st="1" end="1"/>
                                            </p:txEl>
                                          </p:spTgt>
                                        </p:tgtEl>
                                      </p:cBhvr>
                                      <p:to x="100000" y="100000"/>
                                    </p:animScale>
                                    <p:animScale>
                                      <p:cBhvr>
                                        <p:cTn id="30" dur="26">
                                          <p:stCondLst>
                                            <p:cond delay="1642"/>
                                          </p:stCondLst>
                                        </p:cTn>
                                        <p:tgtEl>
                                          <p:spTgt spid="3">
                                            <p:txEl>
                                              <p:pRg st="1" end="1"/>
                                            </p:txEl>
                                          </p:spTgt>
                                        </p:tgtEl>
                                      </p:cBhvr>
                                      <p:to x="100000" y="90000"/>
                                    </p:animScale>
                                    <p:animScale>
                                      <p:cBhvr>
                                        <p:cTn id="31" dur="166" decel="50000">
                                          <p:stCondLst>
                                            <p:cond delay="1668"/>
                                          </p:stCondLst>
                                        </p:cTn>
                                        <p:tgtEl>
                                          <p:spTgt spid="3">
                                            <p:txEl>
                                              <p:pRg st="1" end="1"/>
                                            </p:txEl>
                                          </p:spTgt>
                                        </p:tgtEl>
                                      </p:cBhvr>
                                      <p:to x="100000" y="100000"/>
                                    </p:animScale>
                                    <p:animScale>
                                      <p:cBhvr>
                                        <p:cTn id="32" dur="26">
                                          <p:stCondLst>
                                            <p:cond delay="1808"/>
                                          </p:stCondLst>
                                        </p:cTn>
                                        <p:tgtEl>
                                          <p:spTgt spid="3">
                                            <p:txEl>
                                              <p:pRg st="1" end="1"/>
                                            </p:txEl>
                                          </p:spTgt>
                                        </p:tgtEl>
                                      </p:cBhvr>
                                      <p:to x="100000" y="95000"/>
                                    </p:animScale>
                                    <p:animScale>
                                      <p:cBhvr>
                                        <p:cTn id="33" dur="166" decel="50000">
                                          <p:stCondLst>
                                            <p:cond delay="1834"/>
                                          </p:stCondLst>
                                        </p:cTn>
                                        <p:tgtEl>
                                          <p:spTgt spid="3">
                                            <p:txEl>
                                              <p:pRg st="1" end="1"/>
                                            </p:txEl>
                                          </p:spTgt>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down)">
                                      <p:cBhvr>
                                        <p:cTn id="36" dur="580">
                                          <p:stCondLst>
                                            <p:cond delay="0"/>
                                          </p:stCondLst>
                                        </p:cTn>
                                        <p:tgtEl>
                                          <p:spTgt spid="3">
                                            <p:txEl>
                                              <p:pRg st="2" end="2"/>
                                            </p:txEl>
                                          </p:spTgt>
                                        </p:tgtEl>
                                      </p:cBhvr>
                                    </p:animEffect>
                                    <p:anim calcmode="lin" valueType="num">
                                      <p:cBhvr>
                                        <p:cTn id="3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3">
                                            <p:txEl>
                                              <p:pRg st="2" end="2"/>
                                            </p:txEl>
                                          </p:spTgt>
                                        </p:tgtEl>
                                      </p:cBhvr>
                                      <p:to x="100000" y="60000"/>
                                    </p:animScale>
                                    <p:animScale>
                                      <p:cBhvr>
                                        <p:cTn id="43" dur="166" decel="50000">
                                          <p:stCondLst>
                                            <p:cond delay="676"/>
                                          </p:stCondLst>
                                        </p:cTn>
                                        <p:tgtEl>
                                          <p:spTgt spid="3">
                                            <p:txEl>
                                              <p:pRg st="2" end="2"/>
                                            </p:txEl>
                                          </p:spTgt>
                                        </p:tgtEl>
                                      </p:cBhvr>
                                      <p:to x="100000" y="100000"/>
                                    </p:animScale>
                                    <p:animScale>
                                      <p:cBhvr>
                                        <p:cTn id="44" dur="26">
                                          <p:stCondLst>
                                            <p:cond delay="1312"/>
                                          </p:stCondLst>
                                        </p:cTn>
                                        <p:tgtEl>
                                          <p:spTgt spid="3">
                                            <p:txEl>
                                              <p:pRg st="2" end="2"/>
                                            </p:txEl>
                                          </p:spTgt>
                                        </p:tgtEl>
                                      </p:cBhvr>
                                      <p:to x="100000" y="80000"/>
                                    </p:animScale>
                                    <p:animScale>
                                      <p:cBhvr>
                                        <p:cTn id="45" dur="166" decel="50000">
                                          <p:stCondLst>
                                            <p:cond delay="1338"/>
                                          </p:stCondLst>
                                        </p:cTn>
                                        <p:tgtEl>
                                          <p:spTgt spid="3">
                                            <p:txEl>
                                              <p:pRg st="2" end="2"/>
                                            </p:txEl>
                                          </p:spTgt>
                                        </p:tgtEl>
                                      </p:cBhvr>
                                      <p:to x="100000" y="100000"/>
                                    </p:animScale>
                                    <p:animScale>
                                      <p:cBhvr>
                                        <p:cTn id="46" dur="26">
                                          <p:stCondLst>
                                            <p:cond delay="1642"/>
                                          </p:stCondLst>
                                        </p:cTn>
                                        <p:tgtEl>
                                          <p:spTgt spid="3">
                                            <p:txEl>
                                              <p:pRg st="2" end="2"/>
                                            </p:txEl>
                                          </p:spTgt>
                                        </p:tgtEl>
                                      </p:cBhvr>
                                      <p:to x="100000" y="90000"/>
                                    </p:animScale>
                                    <p:animScale>
                                      <p:cBhvr>
                                        <p:cTn id="47" dur="166" decel="50000">
                                          <p:stCondLst>
                                            <p:cond delay="1668"/>
                                          </p:stCondLst>
                                        </p:cTn>
                                        <p:tgtEl>
                                          <p:spTgt spid="3">
                                            <p:txEl>
                                              <p:pRg st="2" end="2"/>
                                            </p:txEl>
                                          </p:spTgt>
                                        </p:tgtEl>
                                      </p:cBhvr>
                                      <p:to x="100000" y="100000"/>
                                    </p:animScale>
                                    <p:animScale>
                                      <p:cBhvr>
                                        <p:cTn id="48" dur="26">
                                          <p:stCondLst>
                                            <p:cond delay="1808"/>
                                          </p:stCondLst>
                                        </p:cTn>
                                        <p:tgtEl>
                                          <p:spTgt spid="3">
                                            <p:txEl>
                                              <p:pRg st="2" end="2"/>
                                            </p:txEl>
                                          </p:spTgt>
                                        </p:tgtEl>
                                      </p:cBhvr>
                                      <p:to x="100000" y="95000"/>
                                    </p:animScale>
                                    <p:animScale>
                                      <p:cBhvr>
                                        <p:cTn id="49" dur="166" decel="50000">
                                          <p:stCondLst>
                                            <p:cond delay="1834"/>
                                          </p:stCondLst>
                                        </p:cTn>
                                        <p:tgtEl>
                                          <p:spTgt spid="3">
                                            <p:txEl>
                                              <p:pRg st="2" end="2"/>
                                            </p:txEl>
                                          </p:spTgt>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barn(inVertical)">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59" dur="500"/>
                                        <p:tgtEl>
                                          <p:spTgt spid="3">
                                            <p:txEl>
                                              <p:pRg st="6" end="6"/>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6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0629" y="1576251"/>
                <a:ext cx="11913325" cy="5138057"/>
              </a:xfrm>
            </p:spPr>
            <p:txBody>
              <a:bodyPr/>
              <a:lstStyle/>
              <a:p>
                <a:pPr marL="0" lvl="0" indent="0">
                  <a:buNone/>
                </a:pPr>
                <a:r>
                  <a:rPr lang="en-US" dirty="0"/>
                  <a:t>6) Radius of </a:t>
                </a:r>
                <a:r>
                  <a:rPr lang="en-US" dirty="0" err="1"/>
                  <a:t>incircle</a:t>
                </a:r>
                <a:r>
                  <a:rPr lang="en-US" dirty="0"/>
                  <a:t> of an equilateral triangle of side a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𝑎</m:t>
                        </m:r>
                        <m:r>
                          <a:rPr lang="en-US" i="1">
                            <a:latin typeface="Cambria Math" panose="02040503050406030204" pitchFamily="18" charset="0"/>
                          </a:rPr>
                          <m:t> </m:t>
                        </m:r>
                      </m:num>
                      <m:den>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oMath>
                </a14:m>
                <a:endParaRPr lang="en-US" dirty="0"/>
              </a:p>
              <a:p>
                <a:pPr marL="0" lvl="0" indent="0">
                  <a:buNone/>
                </a:pPr>
                <a:r>
                  <a:rPr lang="en-US" dirty="0"/>
                  <a:t>7) Radius of circumcircle of an equilateral triangle of side a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den>
                    </m:f>
                  </m:oMath>
                </a14:m>
                <a:endParaRPr lang="en-US" dirty="0"/>
              </a:p>
              <a:p>
                <a:pPr marL="0" lvl="0" indent="0">
                  <a:buNone/>
                </a:pPr>
                <a:r>
                  <a:rPr lang="en-US" dirty="0"/>
                  <a:t>8) Radius of </a:t>
                </a:r>
                <a:r>
                  <a:rPr lang="en-US" dirty="0" err="1"/>
                  <a:t>incircle</a:t>
                </a:r>
                <a:r>
                  <a:rPr lang="en-US" dirty="0"/>
                  <a:t> of a triangle of  area </a:t>
                </a:r>
                <a14:m>
                  <m:oMath xmlns:m="http://schemas.openxmlformats.org/officeDocument/2006/math">
                    <m:r>
                      <a:rPr lang="en-US" i="1">
                        <a:latin typeface="Cambria Math" panose="02040503050406030204" pitchFamily="18" charset="0"/>
                      </a:rPr>
                      <m:t>∆</m:t>
                    </m:r>
                  </m:oMath>
                </a14:m>
                <a:r>
                  <a:rPr lang="en-US" dirty="0"/>
                  <a:t> and semi – perimeter s = </a:t>
                </a:r>
                <a14:m>
                  <m:oMath xmlns:m="http://schemas.openxmlformats.org/officeDocument/2006/math">
                    <m:f>
                      <m:fPr>
                        <m:ctrlPr>
                          <a:rPr lang="en-US" i="1">
                            <a:latin typeface="Cambria Math" panose="02040503050406030204" pitchFamily="18" charset="0"/>
                          </a:rPr>
                        </m:ctrlPr>
                      </m:fPr>
                      <m:num/>
                      <m:den>
                        <m:r>
                          <a:rPr lang="en-US" i="1">
                            <a:latin typeface="Cambria Math" panose="02040503050406030204" pitchFamily="18" charset="0"/>
                          </a:rPr>
                          <m:t>𝑠</m:t>
                        </m:r>
                      </m:den>
                    </m:f>
                  </m:oMath>
                </a14:m>
                <a:endParaRPr lang="en-US" dirty="0"/>
              </a:p>
              <a:p>
                <a:pPr marL="0" lvl="0" indent="0">
                  <a:buNone/>
                </a:pPr>
                <a:r>
                  <a:rPr lang="en-US" dirty="0"/>
                  <a:t>9) Area of parallelogram = (Base × Height).</a:t>
                </a:r>
              </a:p>
              <a:p>
                <a:pPr marL="0" lvl="0" indent="0">
                  <a:buNone/>
                </a:pPr>
                <a:r>
                  <a:rPr lang="en-US" dirty="0"/>
                  <a:t>10) Area of rhombus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𝑝𝑟𝑜𝑑𝑢𝑐𝑡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𝑑𝑖𝑎𝑔𝑜𝑛𝑎𝑙𝑠</m:t>
                        </m:r>
                      </m:e>
                    </m:d>
                  </m:oMath>
                </a14:m>
                <a:endParaRPr lang="en-US" dirty="0"/>
              </a:p>
              <a:p>
                <a:pPr marL="0" lvl="0" indent="0">
                  <a:buNone/>
                </a:pPr>
                <a:r>
                  <a:rPr lang="en-US" dirty="0"/>
                  <a:t>11) Area of trapezium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𝑠𝑢𝑚</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𝑝𝑎𝑟𝑎𝑙𝑙𝑒𝑙</m:t>
                        </m:r>
                        <m:r>
                          <a:rPr lang="en-US" i="1">
                            <a:latin typeface="Cambria Math" panose="02040503050406030204" pitchFamily="18" charset="0"/>
                          </a:rPr>
                          <m:t> </m:t>
                        </m:r>
                        <m:r>
                          <a:rPr lang="en-US" i="1">
                            <a:latin typeface="Cambria Math" panose="02040503050406030204" pitchFamily="18" charset="0"/>
                          </a:rPr>
                          <m:t>𝑠𝑖𝑑𝑒𝑠</m:t>
                        </m:r>
                      </m:e>
                    </m:d>
                    <m:r>
                      <a:rPr lang="en-US" i="1">
                        <a:latin typeface="Cambria Math" panose="02040503050406030204" pitchFamily="18" charset="0"/>
                      </a:rPr>
                      <m:t>×</m:t>
                    </m:r>
                    <m:r>
                      <a:rPr lang="en-US" i="1">
                        <a:latin typeface="Cambria Math" panose="02040503050406030204" pitchFamily="18" charset="0"/>
                      </a:rPr>
                      <m:t>𝑑𝑖𝑠𝑡𝑎𝑛𝑐𝑒</m:t>
                    </m:r>
                    <m:r>
                      <a:rPr lang="en-US" i="1">
                        <a:latin typeface="Cambria Math" panose="02040503050406030204" pitchFamily="18" charset="0"/>
                      </a:rPr>
                      <m:t> </m:t>
                    </m:r>
                    <m:r>
                      <a:rPr lang="en-US" i="1">
                        <a:latin typeface="Cambria Math" panose="02040503050406030204" pitchFamily="18" charset="0"/>
                      </a:rPr>
                      <m:t>𝑏𝑒𝑡𝑤𝑒𝑒𝑛</m:t>
                    </m:r>
                    <m:r>
                      <a:rPr lang="en-US" i="1">
                        <a:latin typeface="Cambria Math" panose="02040503050406030204" pitchFamily="18" charset="0"/>
                      </a:rPr>
                      <m:t> </m:t>
                    </m:r>
                    <m:r>
                      <a:rPr lang="en-US" i="1">
                        <a:latin typeface="Cambria Math" panose="02040503050406030204" pitchFamily="18" charset="0"/>
                      </a:rPr>
                      <m:t>𝑡h𝑒𝑚</m:t>
                    </m:r>
                    <m:r>
                      <a:rPr lang="en-US" i="1">
                        <a:latin typeface="Cambria Math" panose="02040503050406030204" pitchFamily="18" charset="0"/>
                      </a:rPr>
                      <m:t>.</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0629" y="1576251"/>
                <a:ext cx="11913325" cy="5138057"/>
              </a:xfrm>
              <a:blipFill>
                <a:blip r:embed="rId2"/>
                <a:stretch>
                  <a:fillRect l="-665" t="-950"/>
                </a:stretch>
              </a:blipFill>
            </p:spPr>
            <p:txBody>
              <a:bodyPr/>
              <a:lstStyle/>
              <a:p>
                <a:r>
                  <a:rPr lang="en-US">
                    <a:noFill/>
                  </a:rPr>
                  <a:t> </a:t>
                </a:r>
              </a:p>
            </p:txBody>
          </p:sp>
        </mc:Fallback>
      </mc:AlternateContent>
    </p:spTree>
    <p:extLst>
      <p:ext uri="{BB962C8B-B14F-4D97-AF65-F5344CB8AC3E}">
        <p14:creationId xmlns="" xmlns:p14="http://schemas.microsoft.com/office/powerpoint/2010/main" val="3190060568"/>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21920" y="1497874"/>
                <a:ext cx="11948160" cy="5225143"/>
              </a:xfrm>
            </p:spPr>
            <p:txBody>
              <a:bodyPr>
                <a:normAutofit/>
              </a:bodyPr>
              <a:lstStyle/>
              <a:p>
                <a:pPr marL="0" indent="0">
                  <a:buNone/>
                </a:pPr>
                <a:r>
                  <a:rPr lang="en-US" b="1" dirty="0"/>
                  <a:t>An Important Result:</a:t>
                </a:r>
                <a:r>
                  <a:rPr lang="en-US" dirty="0"/>
                  <a:t> If there are ‘n’ objects of which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oMath>
                </a14:m>
                <a:r>
                  <a:rPr lang="en-US" dirty="0"/>
                  <a:t> are alike of one kind;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oMath>
                </a14:m>
                <a:r>
                  <a:rPr lang="en-US" dirty="0"/>
                  <a:t> are alike of another kind;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oMath>
                </a14:m>
                <a:r>
                  <a:rPr lang="en-US" dirty="0"/>
                  <a:t> are alike of third kind and so on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oMath>
                </a14:m>
                <a:r>
                  <a:rPr lang="en-US" dirty="0"/>
                  <a:t> are alike of </a:t>
                </a:r>
                <a:r>
                  <a:rPr lang="en-US" dirty="0" err="1"/>
                  <a:t>rth</a:t>
                </a:r>
                <a:r>
                  <a:rPr lang="en-US" dirty="0"/>
                  <a:t> kind,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oMath>
                </a14:m>
                <a:r>
                  <a:rPr lang="en-US" dirty="0"/>
                  <a:t>) = n.</a:t>
                </a:r>
              </a:p>
              <a:p>
                <a:r>
                  <a:rPr lang="en-US" dirty="0"/>
                  <a:t>Then, number of permutations of these n objects is :</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num>
                        <m:den>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r>
                            <a:rPr lang="en-US" i="1">
                              <a:latin typeface="Cambria Math" panose="02040503050406030204" pitchFamily="18" charset="0"/>
                            </a:rPr>
                            <m:t>!)</m:t>
                          </m:r>
                        </m:den>
                      </m:f>
                    </m:oMath>
                  </m:oMathPara>
                </a14:m>
                <a:endParaRPr lang="en-US" dirty="0"/>
              </a:p>
              <a:p>
                <a:pPr marL="0" indent="0">
                  <a:buNone/>
                </a:pPr>
                <a:r>
                  <a:rPr lang="en-US" b="1" dirty="0"/>
                  <a:t>Combinations: </a:t>
                </a:r>
                <a:r>
                  <a:rPr lang="en-US" dirty="0"/>
                  <a:t>Each of the different groups or selections which can be formed by taking some or all of a number of objects, is called combination.</a:t>
                </a:r>
              </a:p>
              <a:p>
                <a:pPr marL="0" indent="0">
                  <a:buNone/>
                </a:pPr>
                <a:r>
                  <a:rPr lang="en-US" b="1" dirty="0"/>
                  <a:t>Number of Combination: </a:t>
                </a:r>
                <a:r>
                  <a:rPr lang="en-US" dirty="0"/>
                  <a:t>The number of all combinations of n things, taken r at a time is:</a:t>
                </a:r>
              </a:p>
              <a:p>
                <a:pPr marL="0" indent="0">
                  <a:buNone/>
                </a:pPr>
                <a:r>
                  <a:rPr lang="en-US" baseline="30000" dirty="0" err="1"/>
                  <a:t>n</a:t>
                </a:r>
                <a:r>
                  <a:rPr lang="en-US" dirty="0" err="1"/>
                  <a:t>C</a:t>
                </a:r>
                <a:r>
                  <a:rPr lang="en-US" baseline="-25000" dirty="0" err="1"/>
                  <a:t>r</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𝑟</m:t>
                            </m:r>
                          </m:e>
                        </m:d>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−2</m:t>
                            </m:r>
                          </m:e>
                        </m:d>
                        <m:r>
                          <a:rPr lang="en-US" i="1">
                            <a:latin typeface="Cambria Math" panose="02040503050406030204" pitchFamily="18" charset="0"/>
                          </a:rPr>
                          <m:t>……</m:t>
                        </m:r>
                        <m:r>
                          <a:rPr lang="en-US" i="1">
                            <a:latin typeface="Cambria Math" panose="02040503050406030204" pitchFamily="18" charset="0"/>
                          </a:rPr>
                          <m:t>𝑡𝑜</m:t>
                        </m:r>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𝑓𝑎𝑐𝑡𝑜𝑟𝑠</m:t>
                        </m:r>
                      </m:num>
                      <m:den>
                        <m:r>
                          <a:rPr lang="en-US" i="1">
                            <a:latin typeface="Cambria Math" panose="02040503050406030204" pitchFamily="18" charset="0"/>
                          </a:rPr>
                          <m:t>𝑟</m:t>
                        </m:r>
                        <m:r>
                          <a:rPr lang="en-US" i="1">
                            <a:latin typeface="Cambria Math" panose="02040503050406030204" pitchFamily="18" charset="0"/>
                          </a:rPr>
                          <m:t>!</m:t>
                        </m:r>
                      </m:den>
                    </m:f>
                  </m:oMath>
                </a14:m>
                <a:endParaRPr lang="en-US" dirty="0"/>
              </a:p>
              <a:p>
                <a:pPr marL="0" indent="0">
                  <a:buNone/>
                </a:pPr>
                <a:r>
                  <a:rPr lang="en-US" dirty="0"/>
                  <a:t>Note that: </a:t>
                </a:r>
                <a:r>
                  <a:rPr lang="en-US" baseline="30000" dirty="0"/>
                  <a:t>n</a:t>
                </a:r>
                <a:r>
                  <a:rPr lang="en-US" dirty="0" err="1"/>
                  <a:t>C</a:t>
                </a:r>
                <a:r>
                  <a:rPr lang="en-US" baseline="-25000" dirty="0" err="1"/>
                  <a:t>r </a:t>
                </a:r>
                <a14:m>
                  <m:oMath xmlns:m="http://schemas.openxmlformats.org/officeDocument/2006/math">
                    <m:r>
                      <a:rPr lang="en-US" i="1">
                        <a:latin typeface="Cambria Math" panose="02040503050406030204" pitchFamily="18" charset="0"/>
                      </a:rPr>
                      <m:t>=1 &amp;</m:t>
                    </m:r>
                  </m:oMath>
                </a14:m>
                <a:r>
                  <a:rPr lang="en-US" baseline="30000" dirty="0"/>
                  <a:t>n</a:t>
                </a:r>
                <a:r>
                  <a:rPr lang="en-US" dirty="0"/>
                  <a:t>C</a:t>
                </a:r>
                <a:r>
                  <a:rPr lang="en-US" baseline="-25000" dirty="0"/>
                  <a:t>0</a:t>
                </a:r>
                <a:r>
                  <a:rPr lang="en-US" dirty="0"/>
                  <a:t> = 1</a:t>
                </a:r>
              </a:p>
              <a:p>
                <a:pPr marL="0" indent="0">
                  <a:buNone/>
                </a:pPr>
                <a:r>
                  <a:rPr lang="en-US" dirty="0"/>
                  <a:t>An Important Result: </a:t>
                </a:r>
                <a:r>
                  <a:rPr lang="en-US" baseline="30000" dirty="0"/>
                  <a:t>n</a:t>
                </a:r>
                <a:r>
                  <a:rPr lang="en-US" dirty="0" err="1"/>
                  <a:t>C</a:t>
                </a:r>
                <a:r>
                  <a:rPr lang="en-US" baseline="-25000" dirty="0" err="1"/>
                  <a:t>r </a:t>
                </a:r>
                <a14:m>
                  <m:oMath xmlns:m="http://schemas.openxmlformats.org/officeDocument/2006/math">
                    <m:r>
                      <a:rPr lang="en-US" i="1">
                        <a:latin typeface="Cambria Math" panose="02040503050406030204" pitchFamily="18" charset="0"/>
                      </a:rPr>
                      <m:t>=</m:t>
                    </m:r>
                  </m:oMath>
                </a14:m>
                <a:r>
                  <a:rPr lang="en-US" baseline="30000" dirty="0"/>
                  <a:t>n</a:t>
                </a:r>
                <a:r>
                  <a:rPr lang="en-US" dirty="0"/>
                  <a:t>C</a:t>
                </a:r>
                <a:r>
                  <a:rPr lang="en-US" baseline="-25000" dirty="0"/>
                  <a:t>(n-r)</a:t>
                </a: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20" y="1497874"/>
                <a:ext cx="11948160" cy="5225143"/>
              </a:xfrm>
              <a:blipFill>
                <a:blip r:embed="rId2"/>
                <a:stretch>
                  <a:fillRect l="-663" t="-1517"/>
                </a:stretch>
              </a:blipFill>
            </p:spPr>
            <p:txBody>
              <a:bodyPr/>
              <a:lstStyle/>
              <a:p>
                <a:r>
                  <a:rPr lang="en-US">
                    <a:noFill/>
                  </a:rPr>
                  <a:t> </a:t>
                </a:r>
              </a:p>
            </p:txBody>
          </p:sp>
        </mc:Fallback>
      </mc:AlternateContent>
    </p:spTree>
    <p:extLst>
      <p:ext uri="{BB962C8B-B14F-4D97-AF65-F5344CB8AC3E}">
        <p14:creationId xmlns="" xmlns:p14="http://schemas.microsoft.com/office/powerpoint/2010/main" val="2809066430"/>
      </p:ext>
    </p:extLst>
  </p:cSld>
  <p:clrMapOvr>
    <a:masterClrMapping/>
  </p:clrMapOvr>
  <mc:AlternateContent xmlns:mc="http://schemas.openxmlformats.org/markup-compatibility/2006">
    <mc:Choice xmlns=""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5" dur="500"/>
                                        <p:tgtEl>
                                          <p:spTgt spid="3">
                                            <p:txEl>
                                              <p:pRg st="5" end="5"/>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8" dur="500"/>
                                        <p:tgtEl>
                                          <p:spTgt spid="3">
                                            <p:txEl>
                                              <p:pRg st="6" end="6"/>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24739"/>
            <a:ext cx="8610600" cy="1293028"/>
          </a:xfrm>
        </p:spPr>
        <p:txBody>
          <a:bodyPr/>
          <a:lstStyle/>
          <a:p>
            <a:r>
              <a:rPr lang="en-US" b="1" dirty="0"/>
              <a:t>PROBLEMS</a:t>
            </a:r>
            <a:r>
              <a:rPr lang="en-US" dirty="0"/>
              <a:t/>
            </a:r>
            <a:br>
              <a:rPr lang="en-US" dirty="0"/>
            </a:b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21920" y="1497874"/>
                <a:ext cx="11974286" cy="5233852"/>
              </a:xfrm>
            </p:spPr>
            <p:txBody>
              <a:bodyPr>
                <a:normAutofit/>
              </a:bodyPr>
              <a:lstStyle/>
              <a:p>
                <a:pPr marL="457200" lvl="0" indent="-457200">
                  <a:buAutoNum type="arabicParenR"/>
                </a:pPr>
                <a14:m>
                  <m:oMath xmlns:m="http://schemas.openxmlformats.org/officeDocument/2006/math">
                    <m:r>
                      <a:rPr lang="en-US" i="1" smtClean="0">
                        <a:latin typeface="Cambria Math" panose="02040503050406030204" pitchFamily="18" charset="0"/>
                      </a:rPr>
                      <m:t>𝐹𝑖𝑛𝑑</m:t>
                    </m:r>
                    <m:r>
                      <a:rPr lang="en-US" i="1" smtClean="0">
                        <a:latin typeface="Cambria Math" panose="02040503050406030204" pitchFamily="18" charset="0"/>
                      </a:rPr>
                      <m:t> </m:t>
                    </m:r>
                    <m:r>
                      <a:rPr lang="en-US" i="1" smtClean="0">
                        <a:latin typeface="Cambria Math" panose="02040503050406030204" pitchFamily="18" charset="0"/>
                      </a:rPr>
                      <m:t>𝑡h𝑒</m:t>
                    </m:r>
                    <m:r>
                      <a:rPr lang="en-US" i="1" smtClean="0">
                        <a:latin typeface="Cambria Math" panose="02040503050406030204" pitchFamily="18" charset="0"/>
                      </a:rPr>
                      <m:t> </m:t>
                    </m:r>
                    <m:r>
                      <a:rPr lang="en-US" i="1" smtClean="0">
                        <a:latin typeface="Cambria Math" panose="02040503050406030204" pitchFamily="18" charset="0"/>
                      </a:rPr>
                      <m:t>𝑣𝑎𝑙𝑢𝑒</m:t>
                    </m:r>
                    <m:r>
                      <a:rPr lang="en-US" i="1" smtClean="0">
                        <a:latin typeface="Cambria Math" panose="02040503050406030204" pitchFamily="18" charset="0"/>
                      </a:rPr>
                      <m:t> </m:t>
                    </m:r>
                    <m:r>
                      <a:rPr lang="en-US" i="1" smtClean="0">
                        <a:latin typeface="Cambria Math" panose="02040503050406030204" pitchFamily="18" charset="0"/>
                      </a:rPr>
                      <m:t>𝑜𝑓</m:t>
                    </m:r>
                  </m:oMath>
                </a14:m>
                <a:endParaRPr lang="en-US" i="1" dirty="0"/>
              </a:p>
              <a:p>
                <a:pPr marL="914400" lvl="1" indent="-457200">
                  <a:buFont typeface="+mj-lt"/>
                  <a:buAutoNum type="alphaLcParenR"/>
                </a:pPr>
                <a:r>
                  <a:rPr lang="en-US" baseline="30000" dirty="0"/>
                  <a:t>60</a:t>
                </a:r>
                <a:r>
                  <a:rPr lang="en-US" dirty="0"/>
                  <a:t>P</a:t>
                </a:r>
                <a:r>
                  <a:rPr lang="en-US" baseline="-25000" dirty="0"/>
                  <a:t>3</a:t>
                </a:r>
              </a:p>
              <a:p>
                <a:pPr marL="914400" lvl="1" indent="-457200">
                  <a:buFont typeface="+mj-lt"/>
                  <a:buAutoNum type="alphaLcParenR"/>
                </a:pPr>
                <a:r>
                  <a:rPr lang="en-US" baseline="30000" dirty="0"/>
                  <a:t>4</a:t>
                </a:r>
                <a:r>
                  <a:rPr lang="en-US" dirty="0"/>
                  <a:t>P</a:t>
                </a:r>
                <a:r>
                  <a:rPr lang="en-US" baseline="-25000" dirty="0"/>
                  <a:t>4</a:t>
                </a:r>
                <a:endParaRPr lang="en-US" dirty="0"/>
              </a:p>
              <a:p>
                <a:pPr marL="457200" indent="-457200">
                  <a:buFont typeface="+mj-lt"/>
                  <a:buAutoNum type="alphaLcParenR"/>
                </a:pPr>
                <a:r>
                  <a:rPr lang="en-US" baseline="30000" dirty="0"/>
                  <a:t>60</a:t>
                </a:r>
                <a:r>
                  <a:rPr lang="en-US" dirty="0"/>
                  <a:t>P</a:t>
                </a:r>
                <a:r>
                  <a:rPr lang="en-US" baseline="-25000" dirty="0"/>
                  <a:t>3</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60!</m:t>
                        </m:r>
                      </m:num>
                      <m:den>
                        <m:d>
                          <m:dPr>
                            <m:ctrlPr>
                              <a:rPr lang="en-US" i="1">
                                <a:latin typeface="Cambria Math" panose="02040503050406030204" pitchFamily="18" charset="0"/>
                              </a:rPr>
                            </m:ctrlPr>
                          </m:dPr>
                          <m:e>
                            <m:r>
                              <a:rPr lang="en-US" i="1">
                                <a:latin typeface="Cambria Math" panose="02040503050406030204" pitchFamily="18" charset="0"/>
                              </a:rPr>
                              <m:t>60−3</m:t>
                            </m:r>
                          </m:e>
                        </m:d>
                        <m:r>
                          <a:rPr lang="en-US" i="1">
                            <a:latin typeface="Cambria Math" panose="02040503050406030204" pitchFamily="18" charset="0"/>
                          </a:rPr>
                          <m:t>!</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60!</m:t>
                        </m:r>
                      </m:num>
                      <m:den>
                        <m:r>
                          <a:rPr lang="en-US" i="1">
                            <a:latin typeface="Cambria Math" panose="02040503050406030204" pitchFamily="18" charset="0"/>
                          </a:rPr>
                          <m:t>57!</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60×59×58×57!</m:t>
                        </m:r>
                      </m:num>
                      <m:den>
                        <m:r>
                          <a:rPr lang="en-US" i="1">
                            <a:latin typeface="Cambria Math" panose="02040503050406030204" pitchFamily="18" charset="0"/>
                          </a:rPr>
                          <m:t>57!</m:t>
                        </m:r>
                      </m:den>
                    </m:f>
                    <m:r>
                      <a:rPr lang="en-US" i="1">
                        <a:latin typeface="Cambria Math" panose="02040503050406030204" pitchFamily="18" charset="0"/>
                      </a:rPr>
                      <m:t>=205320</m:t>
                    </m:r>
                  </m:oMath>
                </a14:m>
                <a:endParaRPr lang="en-US" dirty="0"/>
              </a:p>
              <a:p>
                <a:pPr marL="457200" indent="-457200">
                  <a:buFont typeface="+mj-lt"/>
                  <a:buAutoNum type="alphaLcParenR"/>
                </a:pPr>
                <a:r>
                  <a:rPr lang="en-US" baseline="30000" dirty="0"/>
                  <a:t>4</a:t>
                </a:r>
                <a:r>
                  <a:rPr lang="en-US" dirty="0"/>
                  <a:t>P</a:t>
                </a:r>
                <a:r>
                  <a:rPr lang="en-US" baseline="-25000" dirty="0"/>
                  <a:t>4</a:t>
                </a:r>
                <a:r>
                  <a:rPr lang="en-US" dirty="0"/>
                  <a:t>= 4! = (4×3×1×2)= 24.</a:t>
                </a:r>
              </a:p>
              <a:p>
                <a:pPr marL="0" lvl="0" indent="0">
                  <a:buNone/>
                </a:pPr>
                <a:r>
                  <a:rPr lang="en-US" dirty="0"/>
                  <a:t>2) Find the value of </a:t>
                </a:r>
              </a:p>
              <a:p>
                <a:pPr marL="914400" lvl="1" indent="-457200">
                  <a:buFont typeface="+mj-lt"/>
                  <a:buAutoNum type="alphaLcParenR"/>
                </a:pPr>
                <a:r>
                  <a:rPr lang="en-US" baseline="30000" dirty="0"/>
                  <a:t>10</a:t>
                </a:r>
                <a:r>
                  <a:rPr lang="en-US" dirty="0"/>
                  <a:t>C</a:t>
                </a:r>
                <a:r>
                  <a:rPr lang="en-US" baseline="-25000" dirty="0"/>
                  <a:t>3</a:t>
                </a:r>
              </a:p>
              <a:p>
                <a:pPr marL="914400" lvl="1" indent="-457200">
                  <a:buFont typeface="+mj-lt"/>
                  <a:buAutoNum type="alphaLcParenR"/>
                </a:pPr>
                <a:r>
                  <a:rPr lang="en-US" baseline="30000" dirty="0"/>
                  <a:t>100</a:t>
                </a:r>
                <a:r>
                  <a:rPr lang="en-US" dirty="0"/>
                  <a:t>C</a:t>
                </a:r>
                <a:r>
                  <a:rPr lang="en-US" baseline="-25000" dirty="0"/>
                  <a:t>98</a:t>
                </a:r>
              </a:p>
              <a:p>
                <a:pPr marL="914400" lvl="1" indent="-457200">
                  <a:buFont typeface="+mj-lt"/>
                  <a:buAutoNum type="alphaLcParenR"/>
                </a:pPr>
                <a:r>
                  <a:rPr lang="en-US" baseline="30000" dirty="0"/>
                  <a:t>50</a:t>
                </a:r>
                <a:r>
                  <a:rPr lang="en-US" dirty="0"/>
                  <a:t>C</a:t>
                </a:r>
                <a:r>
                  <a:rPr lang="en-US" baseline="-25000" dirty="0"/>
                  <a:t>50</a:t>
                </a:r>
              </a:p>
              <a:p>
                <a:pPr marL="457200" indent="-457200">
                  <a:buFont typeface="+mj-lt"/>
                  <a:buAutoNum type="alphaLcParenR"/>
                </a:pPr>
                <a:r>
                  <a:rPr lang="en-US" baseline="30000" dirty="0"/>
                  <a:t>10</a:t>
                </a:r>
                <a:r>
                  <a:rPr lang="en-US" dirty="0"/>
                  <a:t>C</a:t>
                </a:r>
                <a:r>
                  <a:rPr lang="en-US" baseline="-25000" dirty="0"/>
                  <a:t>3</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10×9×8</m:t>
                        </m:r>
                      </m:num>
                      <m:den>
                        <m:r>
                          <a:rPr lang="en-US" i="1">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10×9×8</m:t>
                        </m:r>
                      </m:num>
                      <m:den>
                        <m:r>
                          <a:rPr lang="en-US" i="1">
                            <a:latin typeface="Cambria Math" panose="02040503050406030204" pitchFamily="18" charset="0"/>
                          </a:rPr>
                          <m:t>3×2×1</m:t>
                        </m:r>
                      </m:den>
                    </m:f>
                    <m:r>
                      <a:rPr lang="en-US" i="1">
                        <a:latin typeface="Cambria Math" panose="02040503050406030204" pitchFamily="18" charset="0"/>
                      </a:rPr>
                      <m:t>=120</m:t>
                    </m:r>
                  </m:oMath>
                </a14:m>
                <a:endParaRPr lang="en-US" dirty="0"/>
              </a:p>
              <a:p>
                <a:pPr marL="457200" indent="-457200">
                  <a:buFont typeface="+mj-lt"/>
                  <a:buAutoNum type="alphaLcParenR"/>
                </a:pPr>
                <a:r>
                  <a:rPr lang="en-US" baseline="30000" dirty="0"/>
                  <a:t>100</a:t>
                </a:r>
                <a:r>
                  <a:rPr lang="en-US" dirty="0"/>
                  <a:t>C</a:t>
                </a:r>
                <a:r>
                  <a:rPr lang="en-US" baseline="-25000" dirty="0"/>
                  <a:t>98</a:t>
                </a:r>
                <a:r>
                  <a:rPr lang="en-US" dirty="0"/>
                  <a:t>= </a:t>
                </a:r>
                <a:r>
                  <a:rPr lang="en-US" baseline="30000" dirty="0"/>
                  <a:t>100</a:t>
                </a:r>
                <a:r>
                  <a:rPr lang="en-US" dirty="0"/>
                  <a:t>C</a:t>
                </a:r>
                <a:r>
                  <a:rPr lang="en-US" baseline="-25000" dirty="0"/>
                  <a:t>(100-98)</a:t>
                </a:r>
                <a:r>
                  <a:rPr lang="en-US" dirty="0"/>
                  <a:t>=</a:t>
                </a:r>
                <a:r>
                  <a:rPr lang="en-US" baseline="30000" dirty="0"/>
                  <a:t>100</a:t>
                </a:r>
                <a:r>
                  <a:rPr lang="en-US" dirty="0"/>
                  <a:t>C</a:t>
                </a:r>
                <a:r>
                  <a:rPr lang="en-US" baseline="-25000" dirty="0"/>
                  <a:t>2</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100×99</m:t>
                        </m:r>
                      </m:num>
                      <m:den>
                        <m:r>
                          <a:rPr lang="en-US" i="1">
                            <a:latin typeface="Cambria Math" panose="02040503050406030204" pitchFamily="18" charset="0"/>
                          </a:rPr>
                          <m:t>2×1</m:t>
                        </m:r>
                      </m:den>
                    </m:f>
                    <m:r>
                      <a:rPr lang="en-US" i="1">
                        <a:latin typeface="Cambria Math" panose="02040503050406030204" pitchFamily="18" charset="0"/>
                      </a:rPr>
                      <m:t>=4950</m:t>
                    </m:r>
                  </m:oMath>
                </a14:m>
                <a:endParaRPr lang="en-US" dirty="0"/>
              </a:p>
              <a:p>
                <a:pPr marL="457200" indent="-457200">
                  <a:buFont typeface="+mj-lt"/>
                  <a:buAutoNum type="alphaLcParenR"/>
                </a:pPr>
                <a:r>
                  <a:rPr lang="en-US" baseline="30000" dirty="0"/>
                  <a:t>50</a:t>
                </a:r>
                <a:r>
                  <a:rPr lang="en-US" dirty="0"/>
                  <a:t>C</a:t>
                </a:r>
                <a:r>
                  <a:rPr lang="en-US" baseline="-25000" dirty="0"/>
                  <a:t>50</a:t>
                </a:r>
                <a:r>
                  <a:rPr lang="en-US" dirty="0"/>
                  <a:t>= 1</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1920" y="1497874"/>
                <a:ext cx="11974286" cy="5233852"/>
              </a:xfrm>
              <a:blipFill>
                <a:blip r:embed="rId2"/>
                <a:stretch>
                  <a:fillRect l="-662" t="-1515"/>
                </a:stretch>
              </a:blipFill>
            </p:spPr>
            <p:txBody>
              <a:bodyPr/>
              <a:lstStyle/>
              <a:p>
                <a:r>
                  <a:rPr lang="en-US">
                    <a:noFill/>
                  </a:rPr>
                  <a:t> </a:t>
                </a:r>
              </a:p>
            </p:txBody>
          </p:sp>
        </mc:Fallback>
      </mc:AlternateContent>
    </p:spTree>
    <p:extLst>
      <p:ext uri="{BB962C8B-B14F-4D97-AF65-F5344CB8AC3E}">
        <p14:creationId xmlns="" xmlns:p14="http://schemas.microsoft.com/office/powerpoint/2010/main" val="2368628175"/>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barn(inVertical)">
                                      <p:cBhvr>
                                        <p:cTn id="45" dur="500"/>
                                        <p:tgtEl>
                                          <p:spTgt spid="3">
                                            <p:txEl>
                                              <p:pRg st="5" end="5"/>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barn(inVertical)">
                                      <p:cBhvr>
                                        <p:cTn id="48" dur="500"/>
                                        <p:tgtEl>
                                          <p:spTgt spid="3">
                                            <p:txEl>
                                              <p:pRg st="6" end="6"/>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barn(inVertical)">
                                      <p:cBhvr>
                                        <p:cTn id="51" dur="500"/>
                                        <p:tgtEl>
                                          <p:spTgt spid="3">
                                            <p:txEl>
                                              <p:pRg st="7" end="7"/>
                                            </p:txEl>
                                          </p:spTgt>
                                        </p:tgtEl>
                                      </p:cBhvr>
                                    </p:animEffect>
                                  </p:childTnLst>
                                </p:cTn>
                              </p:par>
                              <p:par>
                                <p:cTn id="52" presetID="16" presetClass="entr" presetSubtype="21"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barn(inVertical)">
                                      <p:cBhvr>
                                        <p:cTn id="54" dur="5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p:cTn id="5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9" end="9"/>
                                            </p:txEl>
                                          </p:spTgt>
                                        </p:tgtEl>
                                      </p:cBhvr>
                                    </p:animEffect>
                                  </p:childTnLst>
                                </p:cTn>
                              </p:par>
                              <p:par>
                                <p:cTn id="63" presetID="31" presetClass="entr" presetSubtype="0" fill="hold"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p:cTn id="65"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10" end="10"/>
                                            </p:txEl>
                                          </p:spTgt>
                                        </p:tgtEl>
                                      </p:cBhvr>
                                    </p:animEffect>
                                  </p:childTnLst>
                                </p:cTn>
                              </p:par>
                              <p:par>
                                <p:cTn id="69" presetID="31" presetClass="entr" presetSubtype="0" fill="hold"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 calcmode="lin" valueType="num">
                                      <p:cBhvr>
                                        <p:cTn id="71"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515292"/>
                <a:ext cx="11939451" cy="5251268"/>
              </a:xfrm>
            </p:spPr>
            <p:txBody>
              <a:bodyPr/>
              <a:lstStyle/>
              <a:p>
                <a:pPr marL="0" lvl="0" indent="0">
                  <a:buNone/>
                </a:pPr>
                <a:r>
                  <a:rPr lang="en-US" dirty="0"/>
                  <a:t>3) How many words can be formed by using all the letters of the word DAUGHTER so that the vowel always come together?</a:t>
                </a:r>
              </a:p>
              <a:p>
                <a:pPr marL="0" indent="0">
                  <a:buNone/>
                </a:pPr>
                <a:r>
                  <a:rPr lang="en-US" dirty="0"/>
                  <a:t>Sol) 	Given word contains 8 different letters. When the vowels AUE are always 	together we may suppose them to form an entity, treated as one letter.</a:t>
                </a:r>
              </a:p>
              <a:p>
                <a:pPr>
                  <a:buFont typeface="Wingdings" panose="05000000000000000000" pitchFamily="2" charset="2"/>
                  <a:buChar char="q"/>
                </a:pPr>
                <a:r>
                  <a:rPr lang="en-US" dirty="0"/>
                  <a:t>	Then, the letters to be arranged are DGHTR (AUE)</a:t>
                </a:r>
              </a:p>
              <a:p>
                <a:pPr>
                  <a:buFont typeface="Wingdings" panose="05000000000000000000" pitchFamily="2" charset="2"/>
                  <a:buChar char="q"/>
                </a:pPr>
                <a:r>
                  <a:rPr lang="en-US" dirty="0"/>
                  <a:t>	These 6 letters can be arranged in </a:t>
                </a:r>
                <a:r>
                  <a:rPr lang="en-US" baseline="30000" dirty="0"/>
                  <a:t>6</a:t>
                </a:r>
                <a:r>
                  <a:rPr lang="en-US" dirty="0"/>
                  <a:t>P</a:t>
                </a:r>
                <a:r>
                  <a:rPr lang="en-US" baseline="-25000" dirty="0"/>
                  <a:t>6</a:t>
                </a:r>
                <a:r>
                  <a:rPr lang="en-US" dirty="0"/>
                  <a:t>=6!=720 ways.</a:t>
                </a:r>
              </a:p>
              <a:p>
                <a:pPr>
                  <a:buFont typeface="Wingdings" panose="05000000000000000000" pitchFamily="2" charset="2"/>
                  <a:buChar char="q"/>
                </a:pPr>
                <a:r>
                  <a:rPr lang="en-US" dirty="0"/>
                  <a:t>	The vowels in the group (AUE) may be arranged in 3!=6 ways.</a:t>
                </a:r>
              </a:p>
              <a:p>
                <a:pPr>
                  <a:buFont typeface="Wingdings" panose="05000000000000000000" pitchFamily="2" charset="2"/>
                  <a:buChar char="q"/>
                </a:pPr>
                <a:r>
                  <a:rPr lang="en-US" dirty="0"/>
                  <a:t>	Required number of words = (720×6)= 4320.</a:t>
                </a:r>
              </a:p>
              <a:p>
                <a:pPr marL="0" indent="0">
                  <a:buNone/>
                </a:pPr>
                <a:endParaRPr lang="en-US" dirty="0"/>
              </a:p>
              <a:p>
                <a:pPr marL="0" lvl="0" indent="0">
                  <a:buNone/>
                </a:pPr>
                <a:r>
                  <a:rPr lang="en-US" dirty="0"/>
                  <a:t>4) In how many ways can the letters the word LEADER be arranged?</a:t>
                </a:r>
              </a:p>
              <a:p>
                <a:pPr marL="0" indent="0">
                  <a:buNone/>
                </a:pPr>
                <a:r>
                  <a:rPr lang="en-US" dirty="0"/>
                  <a:t>Sol) 	The word “LEADER” contains 6 letters, namely 1L, 2E, 1A, 1D &amp; 1R</a:t>
                </a:r>
              </a:p>
              <a:p>
                <a:pPr marL="0" indent="0">
                  <a:buNone/>
                </a:pPr>
                <a:r>
                  <a:rPr lang="en-US" dirty="0"/>
                  <a:t>	Required number of ways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(1!)(2!)(1!)(1!)(2!)</m:t>
                        </m:r>
                      </m:den>
                    </m:f>
                    <m:r>
                      <a:rPr lang="en-US" i="1">
                        <a:latin typeface="Cambria Math" panose="02040503050406030204" pitchFamily="18" charset="0"/>
                      </a:rPr>
                      <m:t>=360</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515292"/>
                <a:ext cx="11939451" cy="5251268"/>
              </a:xfrm>
              <a:blipFill>
                <a:blip r:embed="rId2"/>
                <a:stretch>
                  <a:fillRect l="-664" t="-1510"/>
                </a:stretch>
              </a:blipFill>
            </p:spPr>
            <p:txBody>
              <a:bodyPr/>
              <a:lstStyle/>
              <a:p>
                <a:r>
                  <a:rPr lang="en-US">
                    <a:noFill/>
                  </a:rPr>
                  <a:t> </a:t>
                </a:r>
              </a:p>
            </p:txBody>
          </p:sp>
        </mc:Fallback>
      </mc:AlternateContent>
    </p:spTree>
    <p:extLst>
      <p:ext uri="{BB962C8B-B14F-4D97-AF65-F5344CB8AC3E}">
        <p14:creationId xmlns="" xmlns:p14="http://schemas.microsoft.com/office/powerpoint/2010/main" val="276225772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7" end="7"/>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8" end="8"/>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p:cTn id="6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48045" y="1463040"/>
                <a:ext cx="11904617" cy="5286103"/>
              </a:xfrm>
            </p:spPr>
            <p:txBody>
              <a:bodyPr>
                <a:normAutofit lnSpcReduction="10000"/>
              </a:bodyPr>
              <a:lstStyle/>
              <a:p>
                <a:pPr marL="0" lvl="0" indent="0">
                  <a:buNone/>
                </a:pPr>
                <a:r>
                  <a:rPr lang="en-US" dirty="0"/>
                  <a:t>5) In how many different ways can the letters of the word RUMOUR be arranged?</a:t>
                </a:r>
              </a:p>
              <a:p>
                <a:pPr marL="0" indent="0">
                  <a:buNone/>
                </a:pPr>
                <a:r>
                  <a:rPr lang="en-US" dirty="0"/>
                  <a:t>Sol) 	The word “RUMOUR” contains 6 letters, namely 2R, 2U, 1M &amp; 1U</a:t>
                </a:r>
              </a:p>
              <a:p>
                <a:pPr marL="0" indent="0">
                  <a:buNone/>
                </a:pPr>
                <a:r>
                  <a:rPr lang="en-US" dirty="0"/>
                  <a:t>	Required number of ways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(2!)(2!)(1!)(1!)</m:t>
                        </m:r>
                      </m:den>
                    </m:f>
                    <m:r>
                      <a:rPr lang="en-US" i="1">
                        <a:latin typeface="Cambria Math" panose="02040503050406030204" pitchFamily="18" charset="0"/>
                      </a:rPr>
                      <m:t>=180</m:t>
                    </m:r>
                  </m:oMath>
                </a14:m>
                <a:endParaRPr lang="en-US" dirty="0"/>
              </a:p>
              <a:p>
                <a:pPr marL="0" indent="0">
                  <a:buNone/>
                </a:pPr>
                <a:endParaRPr lang="en-US" dirty="0"/>
              </a:p>
              <a:p>
                <a:pPr marL="0" lvl="0" indent="0">
                  <a:buNone/>
                </a:pPr>
                <a:r>
                  <a:rPr lang="en-US" dirty="0"/>
                  <a:t>6) How many words can be formed from the letters of the word SIGNATURE so that the vowels always come together?</a:t>
                </a:r>
              </a:p>
              <a:p>
                <a:pPr marL="0" indent="0">
                  <a:buNone/>
                </a:pPr>
                <a:r>
                  <a:rPr lang="en-US" dirty="0"/>
                  <a:t>Sol) 	The word SIGNATURE contains 9 different letters</a:t>
                </a:r>
              </a:p>
              <a:p>
                <a:pPr marL="0" indent="0">
                  <a:buNone/>
                </a:pPr>
                <a:r>
                  <a:rPr lang="en-US" dirty="0"/>
                  <a:t>	When the vowels IAUE are taken together, they can be supposed to form an 	entity, treated as one letter.</a:t>
                </a:r>
              </a:p>
              <a:p>
                <a:pPr marL="0" indent="0">
                  <a:buNone/>
                </a:pPr>
                <a:r>
                  <a:rPr lang="en-US" dirty="0"/>
                  <a:t>	Then, the letters to be arranged are SGNTR(IAUE).</a:t>
                </a:r>
              </a:p>
              <a:p>
                <a:pPr marL="0" indent="0">
                  <a:buNone/>
                </a:pPr>
                <a:r>
                  <a:rPr lang="en-US" dirty="0"/>
                  <a:t>	These 6 letters can be arranged in </a:t>
                </a:r>
                <a:r>
                  <a:rPr lang="en-US" baseline="30000" dirty="0"/>
                  <a:t>6</a:t>
                </a:r>
                <a:r>
                  <a:rPr lang="en-US" dirty="0"/>
                  <a:t>P</a:t>
                </a:r>
                <a:r>
                  <a:rPr lang="en-US" baseline="-25000" dirty="0"/>
                  <a:t>6</a:t>
                </a:r>
                <a:r>
                  <a:rPr lang="en-US" dirty="0"/>
                  <a:t> = 6! = 720 ways.</a:t>
                </a:r>
              </a:p>
              <a:p>
                <a:pPr marL="0" indent="0">
                  <a:buNone/>
                </a:pPr>
                <a:r>
                  <a:rPr lang="en-US" dirty="0"/>
                  <a:t>	The vowels in the group (IAUE) can be arranged amongst themselves in </a:t>
                </a:r>
                <a:r>
                  <a:rPr lang="en-US" baseline="30000" dirty="0"/>
                  <a:t>4</a:t>
                </a:r>
                <a:r>
                  <a:rPr lang="en-US" dirty="0"/>
                  <a:t>P</a:t>
                </a:r>
                <a:r>
                  <a:rPr lang="en-US" baseline="-25000" dirty="0"/>
                  <a:t>4</a:t>
                </a:r>
                <a:r>
                  <a:rPr lang="en-US" dirty="0"/>
                  <a:t> = 4! 	= 24 ways</a:t>
                </a:r>
              </a:p>
              <a:p>
                <a:pPr marL="0" indent="0">
                  <a:buNone/>
                </a:pPr>
                <a:r>
                  <a:rPr lang="en-US" dirty="0"/>
                  <a:t>	Required number of words = (720×24) = 17280.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8045" y="1463040"/>
                <a:ext cx="11904617" cy="5286103"/>
              </a:xfrm>
              <a:blipFill>
                <a:blip r:embed="rId2"/>
                <a:stretch>
                  <a:fillRect l="-666" t="-2076" r="-410" b="-1961"/>
                </a:stretch>
              </a:blipFill>
            </p:spPr>
            <p:txBody>
              <a:bodyPr/>
              <a:lstStyle/>
              <a:p>
                <a:r>
                  <a:rPr lang="en-US">
                    <a:noFill/>
                  </a:rPr>
                  <a:t> </a:t>
                </a:r>
              </a:p>
            </p:txBody>
          </p:sp>
        </mc:Fallback>
      </mc:AlternateContent>
    </p:spTree>
    <p:extLst>
      <p:ext uri="{BB962C8B-B14F-4D97-AF65-F5344CB8AC3E}">
        <p14:creationId xmlns="" xmlns:p14="http://schemas.microsoft.com/office/powerpoint/2010/main" val="30075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80">
                                          <p:stCondLst>
                                            <p:cond delay="0"/>
                                          </p:stCondLst>
                                        </p:cTn>
                                        <p:tgtEl>
                                          <p:spTgt spid="3">
                                            <p:txEl>
                                              <p:pRg st="4" end="4"/>
                                            </p:txEl>
                                          </p:spTgt>
                                        </p:tgtEl>
                                      </p:cBhvr>
                                    </p:animEffect>
                                    <p:anim calcmode="lin" valueType="num">
                                      <p:cBhvr>
                                        <p:cTn id="2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3">
                                            <p:txEl>
                                              <p:pRg st="4" end="4"/>
                                            </p:txEl>
                                          </p:spTgt>
                                        </p:tgtEl>
                                      </p:cBhvr>
                                      <p:to x="100000" y="60000"/>
                                    </p:animScale>
                                    <p:animScale>
                                      <p:cBhvr>
                                        <p:cTn id="34" dur="166" decel="50000">
                                          <p:stCondLst>
                                            <p:cond delay="676"/>
                                          </p:stCondLst>
                                        </p:cTn>
                                        <p:tgtEl>
                                          <p:spTgt spid="3">
                                            <p:txEl>
                                              <p:pRg st="4" end="4"/>
                                            </p:txEl>
                                          </p:spTgt>
                                        </p:tgtEl>
                                      </p:cBhvr>
                                      <p:to x="100000" y="100000"/>
                                    </p:animScale>
                                    <p:animScale>
                                      <p:cBhvr>
                                        <p:cTn id="35" dur="26">
                                          <p:stCondLst>
                                            <p:cond delay="1312"/>
                                          </p:stCondLst>
                                        </p:cTn>
                                        <p:tgtEl>
                                          <p:spTgt spid="3">
                                            <p:txEl>
                                              <p:pRg st="4" end="4"/>
                                            </p:txEl>
                                          </p:spTgt>
                                        </p:tgtEl>
                                      </p:cBhvr>
                                      <p:to x="100000" y="80000"/>
                                    </p:animScale>
                                    <p:animScale>
                                      <p:cBhvr>
                                        <p:cTn id="36" dur="166" decel="50000">
                                          <p:stCondLst>
                                            <p:cond delay="1338"/>
                                          </p:stCondLst>
                                        </p:cTn>
                                        <p:tgtEl>
                                          <p:spTgt spid="3">
                                            <p:txEl>
                                              <p:pRg st="4" end="4"/>
                                            </p:txEl>
                                          </p:spTgt>
                                        </p:tgtEl>
                                      </p:cBhvr>
                                      <p:to x="100000" y="100000"/>
                                    </p:animScale>
                                    <p:animScale>
                                      <p:cBhvr>
                                        <p:cTn id="37" dur="26">
                                          <p:stCondLst>
                                            <p:cond delay="1642"/>
                                          </p:stCondLst>
                                        </p:cTn>
                                        <p:tgtEl>
                                          <p:spTgt spid="3">
                                            <p:txEl>
                                              <p:pRg st="4" end="4"/>
                                            </p:txEl>
                                          </p:spTgt>
                                        </p:tgtEl>
                                      </p:cBhvr>
                                      <p:to x="100000" y="90000"/>
                                    </p:animScale>
                                    <p:animScale>
                                      <p:cBhvr>
                                        <p:cTn id="38" dur="166" decel="50000">
                                          <p:stCondLst>
                                            <p:cond delay="1668"/>
                                          </p:stCondLst>
                                        </p:cTn>
                                        <p:tgtEl>
                                          <p:spTgt spid="3">
                                            <p:txEl>
                                              <p:pRg st="4" end="4"/>
                                            </p:txEl>
                                          </p:spTgt>
                                        </p:tgtEl>
                                      </p:cBhvr>
                                      <p:to x="100000" y="100000"/>
                                    </p:animScale>
                                    <p:animScale>
                                      <p:cBhvr>
                                        <p:cTn id="39" dur="26">
                                          <p:stCondLst>
                                            <p:cond delay="1808"/>
                                          </p:stCondLst>
                                        </p:cTn>
                                        <p:tgtEl>
                                          <p:spTgt spid="3">
                                            <p:txEl>
                                              <p:pRg st="4" end="4"/>
                                            </p:txEl>
                                          </p:spTgt>
                                        </p:tgtEl>
                                      </p:cBhvr>
                                      <p:to x="100000" y="95000"/>
                                    </p:animScale>
                                    <p:animScale>
                                      <p:cBhvr>
                                        <p:cTn id="40" dur="166" decel="50000">
                                          <p:stCondLst>
                                            <p:cond delay="1834"/>
                                          </p:stCondLst>
                                        </p:cTn>
                                        <p:tgtEl>
                                          <p:spTgt spid="3">
                                            <p:txEl>
                                              <p:pRg st="4" end="4"/>
                                            </p:txEl>
                                          </p:spTgt>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p:cTn id="4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5" end="5"/>
                                            </p:txEl>
                                          </p:spTgt>
                                        </p:tgtEl>
                                      </p:cBhvr>
                                    </p:animEffect>
                                  </p:childTnLst>
                                </p:cTn>
                              </p:par>
                              <p:par>
                                <p:cTn id="49" presetID="3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p:cTn id="5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6" end="6"/>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p:cTn id="57"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7" end="7"/>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8" end="8"/>
                                            </p:txEl>
                                          </p:spTgt>
                                        </p:tgtEl>
                                      </p:cBhvr>
                                    </p:animEffect>
                                  </p:childTnLst>
                                </p:cTn>
                              </p:par>
                              <p:par>
                                <p:cTn id="67" presetID="31" presetClass="entr" presetSubtype="0" fill="hold"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p:cTn id="6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2" dur="1000"/>
                                        <p:tgtEl>
                                          <p:spTgt spid="3">
                                            <p:txEl>
                                              <p:pRg st="9" end="9"/>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 calcmode="lin" valueType="num">
                                      <p:cBhvr>
                                        <p:cTn id="75"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6"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7"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78"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09006" y="1193074"/>
                <a:ext cx="11826239" cy="5747659"/>
              </a:xfrm>
            </p:spPr>
            <p:txBody>
              <a:bodyPr>
                <a:normAutofit fontScale="85000" lnSpcReduction="20000"/>
              </a:bodyPr>
              <a:lstStyle/>
              <a:p>
                <a:pPr marL="0" lvl="0" indent="0">
                  <a:buNone/>
                </a:pPr>
                <a:r>
                  <a:rPr lang="en-US" dirty="0"/>
                  <a:t>7) In how many different ways can the letters of the word JUDGE be arranged in such a way that the vowels always come together?</a:t>
                </a:r>
              </a:p>
              <a:p>
                <a:pPr marL="0" indent="0">
                  <a:buNone/>
                </a:pPr>
                <a:r>
                  <a:rPr lang="en-US" dirty="0"/>
                  <a:t>Sol) 	The word JUDGE has 5 different letters.</a:t>
                </a:r>
              </a:p>
              <a:p>
                <a:pPr marL="0" indent="0">
                  <a:buNone/>
                </a:pPr>
                <a:r>
                  <a:rPr lang="en-US" dirty="0"/>
                  <a:t>	When the vowels UE are always together, they can be supposed to form one letter.</a:t>
                </a:r>
              </a:p>
              <a:p>
                <a:pPr marL="0" indent="0">
                  <a:buNone/>
                </a:pPr>
                <a:r>
                  <a:rPr lang="en-US" dirty="0"/>
                  <a:t>	Then, we have to arrange the letters JDG (UE)</a:t>
                </a:r>
              </a:p>
              <a:p>
                <a:pPr marL="0" indent="0">
                  <a:buNone/>
                </a:pPr>
                <a:r>
                  <a:rPr lang="en-US" dirty="0"/>
                  <a:t>	Now, 4 letters can be arranged in 4! = 24 ways</a:t>
                </a:r>
              </a:p>
              <a:p>
                <a:pPr marL="0" indent="0">
                  <a:buNone/>
                </a:pPr>
                <a:r>
                  <a:rPr lang="en-US" dirty="0"/>
                  <a:t>	The vowels (UE) can be arranged among themselves is 2! = 2 ways.</a:t>
                </a:r>
              </a:p>
              <a:p>
                <a:pPr marL="0" indent="0">
                  <a:buNone/>
                </a:pPr>
                <a:r>
                  <a:rPr lang="en-US" dirty="0"/>
                  <a:t>	Required number of ways = 24×2 = 48.</a:t>
                </a:r>
              </a:p>
              <a:p>
                <a:pPr marL="0" indent="0">
                  <a:buNone/>
                </a:pPr>
                <a:endParaRPr lang="en-US" dirty="0"/>
              </a:p>
              <a:p>
                <a:pPr marL="0" lvl="0" indent="0">
                  <a:buNone/>
                </a:pPr>
                <a:r>
                  <a:rPr lang="en-US" dirty="0"/>
                  <a:t>8) In how many different ways can the letters of the word CORPORATION be arranged so that the vowels always come together?</a:t>
                </a:r>
              </a:p>
              <a:p>
                <a:pPr marL="0" indent="0">
                  <a:buNone/>
                </a:pPr>
                <a:r>
                  <a:rPr lang="en-US" dirty="0"/>
                  <a:t>Sol) 	In the word “CORPORATION” we treat the vowels OOAIO as one letter. Thus, we have 	CRPRTN (OOAIO).</a:t>
                </a:r>
              </a:p>
              <a:p>
                <a:pPr marL="0" indent="0">
                  <a:buNone/>
                </a:pPr>
                <a:r>
                  <a:rPr lang="en-US" dirty="0"/>
                  <a:t>	This has 7 letters of which R occurs 2 times and the rest are different.</a:t>
                </a:r>
              </a:p>
              <a:p>
                <a:pPr marL="0" indent="0">
                  <a:buNone/>
                </a:pPr>
                <a:r>
                  <a:rPr lang="en-US" dirty="0"/>
                  <a:t>	Number of ways of arranging these letters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2!</m:t>
                        </m:r>
                      </m:den>
                    </m:f>
                    <m:r>
                      <a:rPr lang="en-US" i="1">
                        <a:latin typeface="Cambria Math" panose="02040503050406030204" pitchFamily="18" charset="0"/>
                      </a:rPr>
                      <m:t>=2520</m:t>
                    </m:r>
                  </m:oMath>
                </a14:m>
                <a:endParaRPr lang="en-US" dirty="0"/>
              </a:p>
              <a:p>
                <a:pPr marL="0" indent="0">
                  <a:buNone/>
                </a:pPr>
                <a:r>
                  <a:rPr lang="en-US" dirty="0"/>
                  <a:t>	Now 5 vowels in which O occurs 3 times and the rest are different, can be arranged 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3!</m:t>
                        </m:r>
                      </m:den>
                    </m:f>
                    <m:r>
                      <a:rPr lang="en-US" i="1">
                        <a:latin typeface="Cambria Math" panose="02040503050406030204" pitchFamily="18" charset="0"/>
                      </a:rPr>
                      <m:t>=20 </m:t>
                    </m:r>
                    <m:r>
                      <a:rPr lang="en-US" i="1">
                        <a:latin typeface="Cambria Math" panose="02040503050406030204" pitchFamily="18" charset="0"/>
                      </a:rPr>
                      <m:t>𝑤𝑎𝑦𝑠</m:t>
                    </m:r>
                  </m:oMath>
                </a14:m>
                <a:endParaRPr lang="en-US" dirty="0"/>
              </a:p>
              <a:p>
                <a:pPr marL="0" indent="0">
                  <a:buNone/>
                </a:pPr>
                <a:r>
                  <a:rPr lang="en-US" dirty="0"/>
                  <a:t>	Required number of ways = 2520×20 = 50400.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006" y="1193074"/>
                <a:ext cx="11826239" cy="5747659"/>
              </a:xfrm>
              <a:blipFill>
                <a:blip r:embed="rId2"/>
                <a:stretch>
                  <a:fillRect l="-464" t="-2015"/>
                </a:stretch>
              </a:blipFill>
            </p:spPr>
            <p:txBody>
              <a:bodyPr/>
              <a:lstStyle/>
              <a:p>
                <a:r>
                  <a:rPr lang="en-US">
                    <a:noFill/>
                  </a:rPr>
                  <a:t> </a:t>
                </a:r>
              </a:p>
            </p:txBody>
          </p:sp>
        </mc:Fallback>
      </mc:AlternateContent>
    </p:spTree>
    <p:extLst>
      <p:ext uri="{BB962C8B-B14F-4D97-AF65-F5344CB8AC3E}">
        <p14:creationId xmlns="" xmlns:p14="http://schemas.microsoft.com/office/powerpoint/2010/main" val="2073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heel(1)">
                                      <p:cBhvr>
                                        <p:cTn id="15" dur="2000"/>
                                        <p:tgtEl>
                                          <p:spTgt spid="3">
                                            <p:txEl>
                                              <p:pRg st="2" end="2"/>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heel(1)">
                                      <p:cBhvr>
                                        <p:cTn id="18" dur="2000"/>
                                        <p:tgtEl>
                                          <p:spTgt spid="3">
                                            <p:txEl>
                                              <p:pRg st="3" end="3"/>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heel(1)">
                                      <p:cBhvr>
                                        <p:cTn id="21" dur="2000"/>
                                        <p:tgtEl>
                                          <p:spTgt spid="3">
                                            <p:txEl>
                                              <p:pRg st="4" end="4"/>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heel(1)">
                                      <p:cBhvr>
                                        <p:cTn id="24" dur="2000"/>
                                        <p:tgtEl>
                                          <p:spTgt spid="3">
                                            <p:txEl>
                                              <p:pRg st="5" end="5"/>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heel(1)">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1000"/>
                                        <p:tgtEl>
                                          <p:spTgt spid="3">
                                            <p:txEl>
                                              <p:pRg st="8" end="8"/>
                                            </p:txEl>
                                          </p:spTgt>
                                        </p:tgtEl>
                                      </p:cBhvr>
                                    </p:animEffect>
                                    <p:anim calcmode="lin" valueType="num">
                                      <p:cBhvr>
                                        <p:cTn id="3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p:cTn id="3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9" end="9"/>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p:cTn id="45"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10" end="10"/>
                                            </p:txEl>
                                          </p:spTgt>
                                        </p:tgtEl>
                                      </p:cBhvr>
                                    </p:animEffect>
                                  </p:childTnLst>
                                </p:cTn>
                              </p:par>
                              <p:par>
                                <p:cTn id="49" presetID="31"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p:cTn id="51"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11" end="11"/>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p:cTn id="57"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12" end="12"/>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12" end="12"/>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12" end="12"/>
                                            </p:txEl>
                                          </p:spTgt>
                                        </p:tgtEl>
                                      </p:cBhvr>
                                    </p:animEffect>
                                  </p:childTnLst>
                                </p:cTn>
                              </p:par>
                              <p:par>
                                <p:cTn id="61" presetID="31" presetClass="entr" presetSubtype="0"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p:cTn id="63" dur="10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13" end="13"/>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13" end="13"/>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9337" y="1463040"/>
                <a:ext cx="11956869" cy="5294811"/>
              </a:xfrm>
            </p:spPr>
            <p:txBody>
              <a:bodyPr>
                <a:normAutofit lnSpcReduction="10000"/>
              </a:bodyPr>
              <a:lstStyle/>
              <a:p>
                <a:pPr marL="0" lvl="0" indent="0">
                  <a:buNone/>
                </a:pPr>
                <a:r>
                  <a:rPr lang="en-US" dirty="0"/>
                  <a:t>9) In how many different ways can the letters of the word DETAIL be arranged in such a way that the vowels occupy only the odd positions?</a:t>
                </a:r>
              </a:p>
              <a:p>
                <a:pPr marL="0" indent="0">
                  <a:buNone/>
                </a:pPr>
                <a:r>
                  <a:rPr lang="en-US" dirty="0"/>
                  <a:t>Sol)  	There are 6 letters in the given word out of which there are 3 vowels &amp; 3 	consonants.</a:t>
                </a:r>
              </a:p>
              <a:p>
                <a:pPr marL="0" indent="0">
                  <a:buNone/>
                </a:pPr>
                <a:r>
                  <a:rPr lang="en-US" dirty="0"/>
                  <a:t>	Now, 3 vowels can be placed at any of the three places out of 4, marked 1,3,5.</a:t>
                </a:r>
              </a:p>
              <a:p>
                <a:pPr marL="0" indent="0">
                  <a:buNone/>
                </a:pPr>
                <a:r>
                  <a:rPr lang="en-US" dirty="0"/>
                  <a:t>	Number of ways of arranging the vowels = </a:t>
                </a:r>
                <a:r>
                  <a:rPr lang="en-US" baseline="30000" dirty="0"/>
                  <a:t>3</a:t>
                </a:r>
                <a:r>
                  <a:rPr lang="en-US" dirty="0"/>
                  <a:t>P</a:t>
                </a:r>
                <a:r>
                  <a:rPr lang="en-US" baseline="-25000" dirty="0"/>
                  <a:t>3</a:t>
                </a:r>
                <a:r>
                  <a:rPr lang="en-US" dirty="0"/>
                  <a:t> =3! = 6</a:t>
                </a:r>
              </a:p>
              <a:p>
                <a:pPr marL="0" indent="0">
                  <a:buNone/>
                </a:pPr>
                <a:r>
                  <a:rPr lang="en-US" dirty="0"/>
                  <a:t>	Also, the consonants can be arranged at the remaining 3 positions.</a:t>
                </a:r>
              </a:p>
              <a:p>
                <a:pPr marL="0" indent="0">
                  <a:buNone/>
                </a:pPr>
                <a:r>
                  <a:rPr lang="en-US" dirty="0"/>
                  <a:t>	Number of ways of these arrangements = </a:t>
                </a:r>
                <a:r>
                  <a:rPr lang="en-US" baseline="30000" dirty="0"/>
                  <a:t>3</a:t>
                </a:r>
                <a:r>
                  <a:rPr lang="en-US" dirty="0"/>
                  <a:t>P</a:t>
                </a:r>
                <a:r>
                  <a:rPr lang="en-US" baseline="-25000" dirty="0"/>
                  <a:t>3</a:t>
                </a:r>
                <a:r>
                  <a:rPr lang="en-US" dirty="0"/>
                  <a:t> =3! = 6</a:t>
                </a:r>
              </a:p>
              <a:p>
                <a:pPr marL="0" indent="0">
                  <a:buNone/>
                </a:pPr>
                <a:r>
                  <a:rPr lang="en-US" dirty="0"/>
                  <a:t>	Total number of ways = 6×6 = 36.</a:t>
                </a:r>
              </a:p>
              <a:p>
                <a:pPr marL="0" indent="0">
                  <a:buNone/>
                </a:pPr>
                <a:endParaRPr lang="en-US" dirty="0"/>
              </a:p>
              <a:p>
                <a:pPr marL="0" lvl="0" indent="0">
                  <a:buNone/>
                </a:pPr>
                <a:r>
                  <a:rPr lang="en-US" dirty="0"/>
                  <a:t>10) In how many ways can a group of 5 men and 2 women be made out of a total of 7?</a:t>
                </a:r>
              </a:p>
              <a:p>
                <a:pPr marL="0" indent="0">
                  <a:buNone/>
                </a:pPr>
                <a:r>
                  <a:rPr lang="en-US" dirty="0"/>
                  <a:t>Sol) 	Required number of ways = (7C5×3C2) = (7C2×3C1)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7×6</m:t>
                            </m:r>
                          </m:num>
                          <m:den>
                            <m:r>
                              <a:rPr lang="en-US" i="1">
                                <a:latin typeface="Cambria Math" panose="02040503050406030204" pitchFamily="18" charset="0"/>
                              </a:rPr>
                              <m:t>2×1</m:t>
                            </m:r>
                          </m:den>
                        </m:f>
                        <m:r>
                          <a:rPr lang="en-US" i="1">
                            <a:latin typeface="Cambria Math" panose="02040503050406030204" pitchFamily="18" charset="0"/>
                          </a:rPr>
                          <m:t>×3</m:t>
                        </m:r>
                      </m:e>
                    </m:d>
                    <m:r>
                      <a:rPr lang="en-US" i="1">
                        <a:latin typeface="Cambria Math" panose="02040503050406030204" pitchFamily="18" charset="0"/>
                      </a:rPr>
                      <m:t>=63</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9337" y="1463040"/>
                <a:ext cx="11956869" cy="5294811"/>
              </a:xfrm>
              <a:blipFill>
                <a:blip r:embed="rId2"/>
                <a:stretch>
                  <a:fillRect l="-663" t="-2071" r="-1122"/>
                </a:stretch>
              </a:blipFill>
            </p:spPr>
            <p:txBody>
              <a:bodyPr/>
              <a:lstStyle/>
              <a:p>
                <a:r>
                  <a:rPr lang="en-US">
                    <a:noFill/>
                  </a:rPr>
                  <a:t> </a:t>
                </a:r>
              </a:p>
            </p:txBody>
          </p:sp>
        </mc:Fallback>
      </mc:AlternateContent>
    </p:spTree>
    <p:extLst>
      <p:ext uri="{BB962C8B-B14F-4D97-AF65-F5344CB8AC3E}">
        <p14:creationId xmlns="" xmlns:p14="http://schemas.microsoft.com/office/powerpoint/2010/main" val="272840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wipe(down)">
                                      <p:cBhvr>
                                        <p:cTn id="63" dur="580">
                                          <p:stCondLst>
                                            <p:cond delay="0"/>
                                          </p:stCondLst>
                                        </p:cTn>
                                        <p:tgtEl>
                                          <p:spTgt spid="3">
                                            <p:txEl>
                                              <p:pRg st="8" end="8"/>
                                            </p:txEl>
                                          </p:spTgt>
                                        </p:tgtEl>
                                      </p:cBhvr>
                                    </p:animEffect>
                                    <p:anim calcmode="lin" valueType="num">
                                      <p:cBhvr>
                                        <p:cTn id="6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8" end="8"/>
                                            </p:txEl>
                                          </p:spTgt>
                                        </p:tgtEl>
                                      </p:cBhvr>
                                      <p:to x="100000" y="60000"/>
                                    </p:animScale>
                                    <p:animScale>
                                      <p:cBhvr>
                                        <p:cTn id="70" dur="166" decel="50000">
                                          <p:stCondLst>
                                            <p:cond delay="676"/>
                                          </p:stCondLst>
                                        </p:cTn>
                                        <p:tgtEl>
                                          <p:spTgt spid="3">
                                            <p:txEl>
                                              <p:pRg st="8" end="8"/>
                                            </p:txEl>
                                          </p:spTgt>
                                        </p:tgtEl>
                                      </p:cBhvr>
                                      <p:to x="100000" y="100000"/>
                                    </p:animScale>
                                    <p:animScale>
                                      <p:cBhvr>
                                        <p:cTn id="71" dur="26">
                                          <p:stCondLst>
                                            <p:cond delay="1312"/>
                                          </p:stCondLst>
                                        </p:cTn>
                                        <p:tgtEl>
                                          <p:spTgt spid="3">
                                            <p:txEl>
                                              <p:pRg st="8" end="8"/>
                                            </p:txEl>
                                          </p:spTgt>
                                        </p:tgtEl>
                                      </p:cBhvr>
                                      <p:to x="100000" y="80000"/>
                                    </p:animScale>
                                    <p:animScale>
                                      <p:cBhvr>
                                        <p:cTn id="72" dur="166" decel="50000">
                                          <p:stCondLst>
                                            <p:cond delay="1338"/>
                                          </p:stCondLst>
                                        </p:cTn>
                                        <p:tgtEl>
                                          <p:spTgt spid="3">
                                            <p:txEl>
                                              <p:pRg st="8" end="8"/>
                                            </p:txEl>
                                          </p:spTgt>
                                        </p:tgtEl>
                                      </p:cBhvr>
                                      <p:to x="100000" y="100000"/>
                                    </p:animScale>
                                    <p:animScale>
                                      <p:cBhvr>
                                        <p:cTn id="73" dur="26">
                                          <p:stCondLst>
                                            <p:cond delay="1642"/>
                                          </p:stCondLst>
                                        </p:cTn>
                                        <p:tgtEl>
                                          <p:spTgt spid="3">
                                            <p:txEl>
                                              <p:pRg st="8" end="8"/>
                                            </p:txEl>
                                          </p:spTgt>
                                        </p:tgtEl>
                                      </p:cBhvr>
                                      <p:to x="100000" y="90000"/>
                                    </p:animScale>
                                    <p:animScale>
                                      <p:cBhvr>
                                        <p:cTn id="74" dur="166" decel="50000">
                                          <p:stCondLst>
                                            <p:cond delay="1668"/>
                                          </p:stCondLst>
                                        </p:cTn>
                                        <p:tgtEl>
                                          <p:spTgt spid="3">
                                            <p:txEl>
                                              <p:pRg st="8" end="8"/>
                                            </p:txEl>
                                          </p:spTgt>
                                        </p:tgtEl>
                                      </p:cBhvr>
                                      <p:to x="100000" y="100000"/>
                                    </p:animScale>
                                    <p:animScale>
                                      <p:cBhvr>
                                        <p:cTn id="75" dur="26">
                                          <p:stCondLst>
                                            <p:cond delay="1808"/>
                                          </p:stCondLst>
                                        </p:cTn>
                                        <p:tgtEl>
                                          <p:spTgt spid="3">
                                            <p:txEl>
                                              <p:pRg st="8" end="8"/>
                                            </p:txEl>
                                          </p:spTgt>
                                        </p:tgtEl>
                                      </p:cBhvr>
                                      <p:to x="100000" y="95000"/>
                                    </p:animScale>
                                    <p:animScale>
                                      <p:cBhvr>
                                        <p:cTn id="76" dur="166" decel="50000">
                                          <p:stCondLst>
                                            <p:cond delay="1834"/>
                                          </p:stCondLst>
                                        </p:cTn>
                                        <p:tgtEl>
                                          <p:spTgt spid="3">
                                            <p:txEl>
                                              <p:pRg st="8" end="8"/>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9" end="9"/>
                                            </p:txEl>
                                          </p:spTgt>
                                        </p:tgtEl>
                                        <p:attrNameLst>
                                          <p:attrName>style.visibility</p:attrName>
                                        </p:attrNameLst>
                                      </p:cBhvr>
                                      <p:to>
                                        <p:strVal val="visible"/>
                                      </p:to>
                                    </p:set>
                                    <p:anim calcmode="lin" valueType="num">
                                      <p:cBhvr additive="base">
                                        <p:cTn id="8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87680" y="1872344"/>
                <a:ext cx="11018520" cy="4346342"/>
              </a:xfrm>
            </p:spPr>
            <p:txBody>
              <a:bodyPr/>
              <a:lstStyle/>
              <a:p>
                <a:pPr marL="0" lvl="0" indent="0">
                  <a:buNone/>
                </a:pPr>
                <a:r>
                  <a:rPr lang="en-US" dirty="0"/>
                  <a:t>11) A box contains 2 white balls, 3 black balls &amp; 4 red balls. In how many ways can 3 balls be drawn from the box, if at least one black ball is to be included in the draw?</a:t>
                </a:r>
              </a:p>
              <a:p>
                <a:pPr marL="0" indent="0">
                  <a:buNone/>
                </a:pPr>
                <a:r>
                  <a:rPr lang="en-US" dirty="0"/>
                  <a:t>Sol) 	We may have (1 black and 2 non-black) or (2 black &amp; 1 non-black) or 	(3black).</a:t>
                </a:r>
              </a:p>
              <a:p>
                <a:pPr marL="0" indent="0">
                  <a:buNone/>
                </a:pPr>
                <a:r>
                  <a:rPr lang="en-US" dirty="0"/>
                  <a:t>	Required number of ways = (3C1×6C2)+(3C2×6C1)+(3C3)</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3×</m:t>
                          </m:r>
                          <m:f>
                            <m:fPr>
                              <m:ctrlPr>
                                <a:rPr lang="en-US" i="1">
                                  <a:latin typeface="Cambria Math" panose="02040503050406030204" pitchFamily="18" charset="0"/>
                                </a:rPr>
                              </m:ctrlPr>
                            </m:fPr>
                            <m:num>
                              <m:r>
                                <a:rPr lang="en-US" i="1">
                                  <a:latin typeface="Cambria Math" panose="02040503050406030204" pitchFamily="18" charset="0"/>
                                </a:rPr>
                                <m:t>6×5</m:t>
                              </m:r>
                            </m:num>
                            <m:den>
                              <m:r>
                                <a:rPr lang="en-US" i="1">
                                  <a:latin typeface="Cambria Math" panose="02040503050406030204" pitchFamily="18" charset="0"/>
                                </a:rPr>
                                <m:t>2×1</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2×1</m:t>
                              </m:r>
                            </m:den>
                          </m:f>
                          <m:r>
                            <a:rPr lang="en-US" i="1">
                              <a:latin typeface="Cambria Math" panose="02040503050406030204" pitchFamily="18" charset="0"/>
                            </a:rPr>
                            <m:t>×6</m:t>
                          </m:r>
                        </m:e>
                      </m:d>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45+18+1</m:t>
                          </m:r>
                        </m:e>
                      </m:d>
                      <m:r>
                        <a:rPr lang="en-US" i="1">
                          <a:latin typeface="Cambria Math" panose="02040503050406030204" pitchFamily="18" charset="0"/>
                        </a:rPr>
                        <m:t>=64</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7680" y="1872344"/>
                <a:ext cx="11018520" cy="4346342"/>
              </a:xfrm>
              <a:blipFill>
                <a:blip r:embed="rId2"/>
                <a:stretch>
                  <a:fillRect l="-719" t="-1823"/>
                </a:stretch>
              </a:blipFill>
            </p:spPr>
            <p:txBody>
              <a:bodyPr/>
              <a:lstStyle/>
              <a:p>
                <a:r>
                  <a:rPr lang="en-US">
                    <a:noFill/>
                  </a:rPr>
                  <a:t> </a:t>
                </a:r>
              </a:p>
            </p:txBody>
          </p:sp>
        </mc:Fallback>
      </mc:AlternateContent>
    </p:spTree>
    <p:extLst>
      <p:ext uri="{BB962C8B-B14F-4D97-AF65-F5344CB8AC3E}">
        <p14:creationId xmlns="" xmlns:p14="http://schemas.microsoft.com/office/powerpoint/2010/main" val="7682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80">
                                          <p:stCondLst>
                                            <p:cond delay="0"/>
                                          </p:stCondLst>
                                        </p:cTn>
                                        <p:tgtEl>
                                          <p:spTgt spid="3">
                                            <p:txEl>
                                              <p:pRg st="1" end="1"/>
                                            </p:txEl>
                                          </p:spTgt>
                                        </p:tgtEl>
                                      </p:cBhvr>
                                    </p:animEffect>
                                    <p:anim calcmode="lin" valueType="num">
                                      <p:cBhvr>
                                        <p:cTn id="1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1" end="1"/>
                                            </p:txEl>
                                          </p:spTgt>
                                        </p:tgtEl>
                                      </p:cBhvr>
                                      <p:to x="100000" y="60000"/>
                                    </p:animScale>
                                    <p:animScale>
                                      <p:cBhvr>
                                        <p:cTn id="22" dur="166" decel="50000">
                                          <p:stCondLst>
                                            <p:cond delay="676"/>
                                          </p:stCondLst>
                                        </p:cTn>
                                        <p:tgtEl>
                                          <p:spTgt spid="3">
                                            <p:txEl>
                                              <p:pRg st="1" end="1"/>
                                            </p:txEl>
                                          </p:spTgt>
                                        </p:tgtEl>
                                      </p:cBhvr>
                                      <p:to x="100000" y="100000"/>
                                    </p:animScale>
                                    <p:animScale>
                                      <p:cBhvr>
                                        <p:cTn id="23" dur="26">
                                          <p:stCondLst>
                                            <p:cond delay="1312"/>
                                          </p:stCondLst>
                                        </p:cTn>
                                        <p:tgtEl>
                                          <p:spTgt spid="3">
                                            <p:txEl>
                                              <p:pRg st="1" end="1"/>
                                            </p:txEl>
                                          </p:spTgt>
                                        </p:tgtEl>
                                      </p:cBhvr>
                                      <p:to x="100000" y="80000"/>
                                    </p:animScale>
                                    <p:animScale>
                                      <p:cBhvr>
                                        <p:cTn id="24" dur="166" decel="50000">
                                          <p:stCondLst>
                                            <p:cond delay="1338"/>
                                          </p:stCondLst>
                                        </p:cTn>
                                        <p:tgtEl>
                                          <p:spTgt spid="3">
                                            <p:txEl>
                                              <p:pRg st="1" end="1"/>
                                            </p:txEl>
                                          </p:spTgt>
                                        </p:tgtEl>
                                      </p:cBhvr>
                                      <p:to x="100000" y="100000"/>
                                    </p:animScale>
                                    <p:animScale>
                                      <p:cBhvr>
                                        <p:cTn id="25" dur="26">
                                          <p:stCondLst>
                                            <p:cond delay="1642"/>
                                          </p:stCondLst>
                                        </p:cTn>
                                        <p:tgtEl>
                                          <p:spTgt spid="3">
                                            <p:txEl>
                                              <p:pRg st="1" end="1"/>
                                            </p:txEl>
                                          </p:spTgt>
                                        </p:tgtEl>
                                      </p:cBhvr>
                                      <p:to x="100000" y="90000"/>
                                    </p:animScale>
                                    <p:animScale>
                                      <p:cBhvr>
                                        <p:cTn id="26" dur="166" decel="50000">
                                          <p:stCondLst>
                                            <p:cond delay="1668"/>
                                          </p:stCondLst>
                                        </p:cTn>
                                        <p:tgtEl>
                                          <p:spTgt spid="3">
                                            <p:txEl>
                                              <p:pRg st="1" end="1"/>
                                            </p:txEl>
                                          </p:spTgt>
                                        </p:tgtEl>
                                      </p:cBhvr>
                                      <p:to x="100000" y="100000"/>
                                    </p:animScale>
                                    <p:animScale>
                                      <p:cBhvr>
                                        <p:cTn id="27" dur="26">
                                          <p:stCondLst>
                                            <p:cond delay="1808"/>
                                          </p:stCondLst>
                                        </p:cTn>
                                        <p:tgtEl>
                                          <p:spTgt spid="3">
                                            <p:txEl>
                                              <p:pRg st="1" end="1"/>
                                            </p:txEl>
                                          </p:spTgt>
                                        </p:tgtEl>
                                      </p:cBhvr>
                                      <p:to x="100000" y="95000"/>
                                    </p:animScale>
                                    <p:animScale>
                                      <p:cBhvr>
                                        <p:cTn id="28" dur="166" decel="50000">
                                          <p:stCondLst>
                                            <p:cond delay="1834"/>
                                          </p:stCondLst>
                                        </p:cTn>
                                        <p:tgtEl>
                                          <p:spTgt spid="3">
                                            <p:txEl>
                                              <p:pRg st="1" end="1"/>
                                            </p:txEl>
                                          </p:spTgt>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down)">
                                      <p:cBhvr>
                                        <p:cTn id="31" dur="580">
                                          <p:stCondLst>
                                            <p:cond delay="0"/>
                                          </p:stCondLst>
                                        </p:cTn>
                                        <p:tgtEl>
                                          <p:spTgt spid="3">
                                            <p:txEl>
                                              <p:pRg st="2" end="2"/>
                                            </p:txEl>
                                          </p:spTgt>
                                        </p:tgtEl>
                                      </p:cBhvr>
                                    </p:animEffect>
                                    <p:anim calcmode="lin" valueType="num">
                                      <p:cBhvr>
                                        <p:cTn id="3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2" end="2"/>
                                            </p:txEl>
                                          </p:spTgt>
                                        </p:tgtEl>
                                      </p:cBhvr>
                                      <p:to x="100000" y="60000"/>
                                    </p:animScale>
                                    <p:animScale>
                                      <p:cBhvr>
                                        <p:cTn id="38" dur="166" decel="50000">
                                          <p:stCondLst>
                                            <p:cond delay="676"/>
                                          </p:stCondLst>
                                        </p:cTn>
                                        <p:tgtEl>
                                          <p:spTgt spid="3">
                                            <p:txEl>
                                              <p:pRg st="2" end="2"/>
                                            </p:txEl>
                                          </p:spTgt>
                                        </p:tgtEl>
                                      </p:cBhvr>
                                      <p:to x="100000" y="100000"/>
                                    </p:animScale>
                                    <p:animScale>
                                      <p:cBhvr>
                                        <p:cTn id="39" dur="26">
                                          <p:stCondLst>
                                            <p:cond delay="1312"/>
                                          </p:stCondLst>
                                        </p:cTn>
                                        <p:tgtEl>
                                          <p:spTgt spid="3">
                                            <p:txEl>
                                              <p:pRg st="2" end="2"/>
                                            </p:txEl>
                                          </p:spTgt>
                                        </p:tgtEl>
                                      </p:cBhvr>
                                      <p:to x="100000" y="80000"/>
                                    </p:animScale>
                                    <p:animScale>
                                      <p:cBhvr>
                                        <p:cTn id="40" dur="166" decel="50000">
                                          <p:stCondLst>
                                            <p:cond delay="1338"/>
                                          </p:stCondLst>
                                        </p:cTn>
                                        <p:tgtEl>
                                          <p:spTgt spid="3">
                                            <p:txEl>
                                              <p:pRg st="2" end="2"/>
                                            </p:txEl>
                                          </p:spTgt>
                                        </p:tgtEl>
                                      </p:cBhvr>
                                      <p:to x="100000" y="100000"/>
                                    </p:animScale>
                                    <p:animScale>
                                      <p:cBhvr>
                                        <p:cTn id="41" dur="26">
                                          <p:stCondLst>
                                            <p:cond delay="1642"/>
                                          </p:stCondLst>
                                        </p:cTn>
                                        <p:tgtEl>
                                          <p:spTgt spid="3">
                                            <p:txEl>
                                              <p:pRg st="2" end="2"/>
                                            </p:txEl>
                                          </p:spTgt>
                                        </p:tgtEl>
                                      </p:cBhvr>
                                      <p:to x="100000" y="90000"/>
                                    </p:animScale>
                                    <p:animScale>
                                      <p:cBhvr>
                                        <p:cTn id="42" dur="166" decel="50000">
                                          <p:stCondLst>
                                            <p:cond delay="1668"/>
                                          </p:stCondLst>
                                        </p:cTn>
                                        <p:tgtEl>
                                          <p:spTgt spid="3">
                                            <p:txEl>
                                              <p:pRg st="2" end="2"/>
                                            </p:txEl>
                                          </p:spTgt>
                                        </p:tgtEl>
                                      </p:cBhvr>
                                      <p:to x="100000" y="100000"/>
                                    </p:animScale>
                                    <p:animScale>
                                      <p:cBhvr>
                                        <p:cTn id="43" dur="26">
                                          <p:stCondLst>
                                            <p:cond delay="1808"/>
                                          </p:stCondLst>
                                        </p:cTn>
                                        <p:tgtEl>
                                          <p:spTgt spid="3">
                                            <p:txEl>
                                              <p:pRg st="2" end="2"/>
                                            </p:txEl>
                                          </p:spTgt>
                                        </p:tgtEl>
                                      </p:cBhvr>
                                      <p:to x="100000" y="95000"/>
                                    </p:animScale>
                                    <p:animScale>
                                      <p:cBhvr>
                                        <p:cTn id="44" dur="166" decel="50000">
                                          <p:stCondLst>
                                            <p:cond delay="1834"/>
                                          </p:stCondLst>
                                        </p:cTn>
                                        <p:tgtEl>
                                          <p:spTgt spid="3">
                                            <p:txEl>
                                              <p:pRg st="2" end="2"/>
                                            </p:txEl>
                                          </p:spTgt>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wipe(down)">
                                      <p:cBhvr>
                                        <p:cTn id="47" dur="580">
                                          <p:stCondLst>
                                            <p:cond delay="0"/>
                                          </p:stCondLst>
                                        </p:cTn>
                                        <p:tgtEl>
                                          <p:spTgt spid="3">
                                            <p:txEl>
                                              <p:pRg st="3" end="3"/>
                                            </p:txEl>
                                          </p:spTgt>
                                        </p:tgtEl>
                                      </p:cBhvr>
                                    </p:animEffect>
                                    <p:anim calcmode="lin" valueType="num">
                                      <p:cBhvr>
                                        <p:cTn id="4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53" dur="26">
                                          <p:stCondLst>
                                            <p:cond delay="650"/>
                                          </p:stCondLst>
                                        </p:cTn>
                                        <p:tgtEl>
                                          <p:spTgt spid="3">
                                            <p:txEl>
                                              <p:pRg st="3" end="3"/>
                                            </p:txEl>
                                          </p:spTgt>
                                        </p:tgtEl>
                                      </p:cBhvr>
                                      <p:to x="100000" y="60000"/>
                                    </p:animScale>
                                    <p:animScale>
                                      <p:cBhvr>
                                        <p:cTn id="54" dur="166" decel="50000">
                                          <p:stCondLst>
                                            <p:cond delay="676"/>
                                          </p:stCondLst>
                                        </p:cTn>
                                        <p:tgtEl>
                                          <p:spTgt spid="3">
                                            <p:txEl>
                                              <p:pRg st="3" end="3"/>
                                            </p:txEl>
                                          </p:spTgt>
                                        </p:tgtEl>
                                      </p:cBhvr>
                                      <p:to x="100000" y="100000"/>
                                    </p:animScale>
                                    <p:animScale>
                                      <p:cBhvr>
                                        <p:cTn id="55" dur="26">
                                          <p:stCondLst>
                                            <p:cond delay="1312"/>
                                          </p:stCondLst>
                                        </p:cTn>
                                        <p:tgtEl>
                                          <p:spTgt spid="3">
                                            <p:txEl>
                                              <p:pRg st="3" end="3"/>
                                            </p:txEl>
                                          </p:spTgt>
                                        </p:tgtEl>
                                      </p:cBhvr>
                                      <p:to x="100000" y="80000"/>
                                    </p:animScale>
                                    <p:animScale>
                                      <p:cBhvr>
                                        <p:cTn id="56" dur="166" decel="50000">
                                          <p:stCondLst>
                                            <p:cond delay="1338"/>
                                          </p:stCondLst>
                                        </p:cTn>
                                        <p:tgtEl>
                                          <p:spTgt spid="3">
                                            <p:txEl>
                                              <p:pRg st="3" end="3"/>
                                            </p:txEl>
                                          </p:spTgt>
                                        </p:tgtEl>
                                      </p:cBhvr>
                                      <p:to x="100000" y="100000"/>
                                    </p:animScale>
                                    <p:animScale>
                                      <p:cBhvr>
                                        <p:cTn id="57" dur="26">
                                          <p:stCondLst>
                                            <p:cond delay="1642"/>
                                          </p:stCondLst>
                                        </p:cTn>
                                        <p:tgtEl>
                                          <p:spTgt spid="3">
                                            <p:txEl>
                                              <p:pRg st="3" end="3"/>
                                            </p:txEl>
                                          </p:spTgt>
                                        </p:tgtEl>
                                      </p:cBhvr>
                                      <p:to x="100000" y="90000"/>
                                    </p:animScale>
                                    <p:animScale>
                                      <p:cBhvr>
                                        <p:cTn id="58" dur="166" decel="50000">
                                          <p:stCondLst>
                                            <p:cond delay="1668"/>
                                          </p:stCondLst>
                                        </p:cTn>
                                        <p:tgtEl>
                                          <p:spTgt spid="3">
                                            <p:txEl>
                                              <p:pRg st="3" end="3"/>
                                            </p:txEl>
                                          </p:spTgt>
                                        </p:tgtEl>
                                      </p:cBhvr>
                                      <p:to x="100000" y="100000"/>
                                    </p:animScale>
                                    <p:animScale>
                                      <p:cBhvr>
                                        <p:cTn id="59" dur="26">
                                          <p:stCondLst>
                                            <p:cond delay="1808"/>
                                          </p:stCondLst>
                                        </p:cTn>
                                        <p:tgtEl>
                                          <p:spTgt spid="3">
                                            <p:txEl>
                                              <p:pRg st="3" end="3"/>
                                            </p:txEl>
                                          </p:spTgt>
                                        </p:tgtEl>
                                      </p:cBhvr>
                                      <p:to x="100000" y="95000"/>
                                    </p:animScale>
                                    <p:animScale>
                                      <p:cBhvr>
                                        <p:cTn id="60"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98613"/>
            <a:ext cx="8610600" cy="1293028"/>
          </a:xfrm>
        </p:spPr>
        <p:txBody>
          <a:bodyPr/>
          <a:lstStyle/>
          <a:p>
            <a:r>
              <a:rPr lang="en-US" b="1" dirty="0"/>
              <a:t>Tabulation</a:t>
            </a:r>
            <a:r>
              <a:rPr lang="en-US" dirty="0"/>
              <a:t/>
            </a:r>
            <a:br>
              <a:rPr lang="en-US" dirty="0"/>
            </a:br>
            <a:endParaRPr lang="en-US" dirty="0"/>
          </a:p>
        </p:txBody>
      </p:sp>
      <p:sp>
        <p:nvSpPr>
          <p:cNvPr id="3" name="Content Placeholder 2"/>
          <p:cNvSpPr>
            <a:spLocks noGrp="1"/>
          </p:cNvSpPr>
          <p:nvPr>
            <p:ph idx="1"/>
          </p:nvPr>
        </p:nvSpPr>
        <p:spPr>
          <a:xfrm>
            <a:off x="78377" y="1506584"/>
            <a:ext cx="12052663" cy="5259976"/>
          </a:xfrm>
        </p:spPr>
        <p:txBody>
          <a:bodyPr/>
          <a:lstStyle/>
          <a:p>
            <a:pPr marL="0" lvl="0" indent="0">
              <a:buNone/>
            </a:pPr>
            <a:r>
              <a:rPr lang="en-US" dirty="0"/>
              <a:t>1) The following table gives the sales of batteries manufactured by a company over the years. Study the table and answer the questions that follow.</a:t>
            </a:r>
          </a:p>
          <a:p>
            <a:pPr marL="0" indent="0" algn="ctr">
              <a:buNone/>
            </a:pPr>
            <a:r>
              <a:rPr lang="en-US" dirty="0"/>
              <a:t>NUMBER OF DIFFERENT TYPES OF BATTERIES SOLD BY A COMPANY OVER THE YEARS (NUMBERS IN THOUSANDS)</a:t>
            </a:r>
          </a:p>
          <a:p>
            <a:pPr marL="0" indent="0" algn="ctr">
              <a:buNone/>
            </a:pPr>
            <a:endParaRPr lang="en-US" dirty="0"/>
          </a:p>
          <a:p>
            <a:pPr marL="0" indent="0">
              <a:buNone/>
            </a:pPr>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656537186"/>
              </p:ext>
            </p:extLst>
          </p:nvPr>
        </p:nvGraphicFramePr>
        <p:xfrm>
          <a:off x="1715591" y="3398835"/>
          <a:ext cx="8482145" cy="2888752"/>
        </p:xfrm>
        <a:graphic>
          <a:graphicData uri="http://schemas.openxmlformats.org/drawingml/2006/table">
            <a:tbl>
              <a:tblPr firstRow="1" firstCol="1" bandRow="1">
                <a:tableStyleId>{5C22544A-7EE6-4342-B048-85BDC9FD1C3A}</a:tableStyleId>
              </a:tblPr>
              <a:tblGrid>
                <a:gridCol w="1209977">
                  <a:extLst>
                    <a:ext uri="{9D8B030D-6E8A-4147-A177-3AD203B41FA5}">
                      <a16:colId xmlns="" xmlns:a16="http://schemas.microsoft.com/office/drawing/2014/main" val="1392844271"/>
                    </a:ext>
                  </a:extLst>
                </a:gridCol>
                <a:gridCol w="1212028">
                  <a:extLst>
                    <a:ext uri="{9D8B030D-6E8A-4147-A177-3AD203B41FA5}">
                      <a16:colId xmlns="" xmlns:a16="http://schemas.microsoft.com/office/drawing/2014/main" val="348394032"/>
                    </a:ext>
                  </a:extLst>
                </a:gridCol>
                <a:gridCol w="1212028">
                  <a:extLst>
                    <a:ext uri="{9D8B030D-6E8A-4147-A177-3AD203B41FA5}">
                      <a16:colId xmlns="" xmlns:a16="http://schemas.microsoft.com/office/drawing/2014/main" val="304818756"/>
                    </a:ext>
                  </a:extLst>
                </a:gridCol>
                <a:gridCol w="1212028">
                  <a:extLst>
                    <a:ext uri="{9D8B030D-6E8A-4147-A177-3AD203B41FA5}">
                      <a16:colId xmlns="" xmlns:a16="http://schemas.microsoft.com/office/drawing/2014/main" val="2186775271"/>
                    </a:ext>
                  </a:extLst>
                </a:gridCol>
                <a:gridCol w="1212028">
                  <a:extLst>
                    <a:ext uri="{9D8B030D-6E8A-4147-A177-3AD203B41FA5}">
                      <a16:colId xmlns="" xmlns:a16="http://schemas.microsoft.com/office/drawing/2014/main" val="1988418854"/>
                    </a:ext>
                  </a:extLst>
                </a:gridCol>
                <a:gridCol w="1212028">
                  <a:extLst>
                    <a:ext uri="{9D8B030D-6E8A-4147-A177-3AD203B41FA5}">
                      <a16:colId xmlns="" xmlns:a16="http://schemas.microsoft.com/office/drawing/2014/main" val="2161993224"/>
                    </a:ext>
                  </a:extLst>
                </a:gridCol>
                <a:gridCol w="1212028">
                  <a:extLst>
                    <a:ext uri="{9D8B030D-6E8A-4147-A177-3AD203B41FA5}">
                      <a16:colId xmlns="" xmlns:a16="http://schemas.microsoft.com/office/drawing/2014/main" val="3692965839"/>
                    </a:ext>
                  </a:extLst>
                </a:gridCol>
              </a:tblGrid>
              <a:tr h="320760">
                <a:tc rowSpan="2">
                  <a:txBody>
                    <a:bodyPr/>
                    <a:lstStyle/>
                    <a:p>
                      <a:pPr marL="0" marR="0" algn="ctr">
                        <a:lnSpc>
                          <a:spcPct val="107000"/>
                        </a:lnSpc>
                        <a:spcBef>
                          <a:spcPts val="0"/>
                        </a:spcBef>
                        <a:spcAft>
                          <a:spcPts val="0"/>
                        </a:spcAft>
                      </a:pPr>
                      <a:r>
                        <a:rPr lang="en-US" sz="1100">
                          <a:effectLst/>
                        </a:rPr>
                        <a:t>YEARS</a:t>
                      </a:r>
                      <a:endParaRPr lang="en-US" sz="1100">
                        <a:effectLst/>
                        <a:latin typeface="Calibri" panose="020F0502020204030204" pitchFamily="34" charset="0"/>
                        <a:ea typeface="Calibri" panose="020F0502020204030204" pitchFamily="34" charset="0"/>
                        <a:cs typeface="Mangal"/>
                      </a:endParaRPr>
                    </a:p>
                  </a:txBody>
                  <a:tcPr marL="68580" marR="68580" marT="0" marB="0"/>
                </a:tc>
                <a:tc gridSpan="6">
                  <a:txBody>
                    <a:bodyPr/>
                    <a:lstStyle/>
                    <a:p>
                      <a:pPr marL="0" marR="0" algn="ctr">
                        <a:lnSpc>
                          <a:spcPct val="107000"/>
                        </a:lnSpc>
                        <a:spcBef>
                          <a:spcPts val="0"/>
                        </a:spcBef>
                        <a:spcAft>
                          <a:spcPts val="0"/>
                        </a:spcAft>
                      </a:pPr>
                      <a:r>
                        <a:rPr lang="en-US" sz="1100">
                          <a:effectLst/>
                        </a:rPr>
                        <a:t>TYPES OF BATTERIES</a:t>
                      </a:r>
                      <a:endParaRPr lang="en-US" sz="1100">
                        <a:effectLst/>
                        <a:latin typeface="Calibri" panose="020F0502020204030204" pitchFamily="34" charset="0"/>
                        <a:ea typeface="Calibri" panose="020F0502020204030204" pitchFamily="34" charset="0"/>
                        <a:cs typeface="Mangal"/>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3297858878"/>
                  </a:ext>
                </a:extLst>
              </a:tr>
              <a:tr h="320999">
                <a:tc vMerge="1">
                  <a:txBody>
                    <a:bodyPr/>
                    <a:lstStyle/>
                    <a:p>
                      <a:endParaRPr lang="en-US"/>
                    </a:p>
                  </a:txBody>
                  <a:tcPr/>
                </a:tc>
                <a:tc>
                  <a:txBody>
                    <a:bodyPr/>
                    <a:lstStyle/>
                    <a:p>
                      <a:pPr marL="0" marR="0" algn="ctr">
                        <a:lnSpc>
                          <a:spcPct val="107000"/>
                        </a:lnSpc>
                        <a:spcBef>
                          <a:spcPts val="0"/>
                        </a:spcBef>
                        <a:spcAft>
                          <a:spcPts val="0"/>
                        </a:spcAft>
                      </a:pPr>
                      <a:r>
                        <a:rPr lang="en-US" sz="1100">
                          <a:effectLst/>
                        </a:rPr>
                        <a:t>4AH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7AH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32AH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35AH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55AH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TOTAL</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816283498"/>
                  </a:ext>
                </a:extLst>
              </a:tr>
              <a:tr h="320999">
                <a:tc>
                  <a:txBody>
                    <a:bodyPr/>
                    <a:lstStyle/>
                    <a:p>
                      <a:pPr marL="0" marR="0" algn="ctr">
                        <a:lnSpc>
                          <a:spcPct val="107000"/>
                        </a:lnSpc>
                        <a:spcBef>
                          <a:spcPts val="0"/>
                        </a:spcBef>
                        <a:spcAft>
                          <a:spcPts val="0"/>
                        </a:spcAft>
                      </a:pPr>
                      <a:r>
                        <a:rPr lang="en-US" sz="1100">
                          <a:effectLst/>
                        </a:rPr>
                        <a:t>1992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144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114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108</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543</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514261017"/>
                  </a:ext>
                </a:extLst>
              </a:tr>
              <a:tr h="320999">
                <a:tc>
                  <a:txBody>
                    <a:bodyPr/>
                    <a:lstStyle/>
                    <a:p>
                      <a:pPr marL="0" marR="0" algn="ctr">
                        <a:lnSpc>
                          <a:spcPct val="107000"/>
                        </a:lnSpc>
                        <a:spcBef>
                          <a:spcPts val="0"/>
                        </a:spcBef>
                        <a:spcAft>
                          <a:spcPts val="0"/>
                        </a:spcAft>
                      </a:pPr>
                      <a:r>
                        <a:rPr lang="en-US" sz="1100">
                          <a:effectLst/>
                        </a:rPr>
                        <a:t>1993</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126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102</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126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528</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847889911"/>
                  </a:ext>
                </a:extLst>
              </a:tr>
              <a:tr h="320999">
                <a:tc>
                  <a:txBody>
                    <a:bodyPr/>
                    <a:lstStyle/>
                    <a:p>
                      <a:pPr marL="0" marR="0" algn="ctr">
                        <a:lnSpc>
                          <a:spcPct val="107000"/>
                        </a:lnSpc>
                        <a:spcBef>
                          <a:spcPts val="0"/>
                        </a:spcBef>
                        <a:spcAft>
                          <a:spcPts val="0"/>
                        </a:spcAft>
                      </a:pPr>
                      <a:r>
                        <a:rPr lang="en-US" sz="1100">
                          <a:effectLst/>
                        </a:rPr>
                        <a:t>1994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114</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135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525</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1707613752"/>
                  </a:ext>
                </a:extLst>
              </a:tr>
              <a:tr h="320999">
                <a:tc>
                  <a:txBody>
                    <a:bodyPr/>
                    <a:lstStyle/>
                    <a:p>
                      <a:pPr marL="0" marR="0" algn="ctr">
                        <a:lnSpc>
                          <a:spcPct val="107000"/>
                        </a:lnSpc>
                        <a:spcBef>
                          <a:spcPts val="0"/>
                        </a:spcBef>
                        <a:spcAft>
                          <a:spcPts val="0"/>
                        </a:spcAft>
                      </a:pPr>
                      <a:r>
                        <a:rPr lang="en-US" sz="1100">
                          <a:effectLst/>
                        </a:rPr>
                        <a:t>1995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150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510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1910216059"/>
                  </a:ext>
                </a:extLst>
              </a:tr>
              <a:tr h="320999">
                <a:tc>
                  <a:txBody>
                    <a:bodyPr/>
                    <a:lstStyle/>
                    <a:p>
                      <a:pPr marL="0" marR="0" algn="ctr">
                        <a:lnSpc>
                          <a:spcPct val="107000"/>
                        </a:lnSpc>
                        <a:spcBef>
                          <a:spcPts val="0"/>
                        </a:spcBef>
                        <a:spcAft>
                          <a:spcPts val="0"/>
                        </a:spcAft>
                      </a:pPr>
                      <a:r>
                        <a:rPr lang="en-US" sz="1100">
                          <a:effectLst/>
                        </a:rPr>
                        <a:t>1996</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135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465</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175973074"/>
                  </a:ext>
                </a:extLst>
              </a:tr>
              <a:tr h="320999">
                <a:tc>
                  <a:txBody>
                    <a:bodyPr/>
                    <a:lstStyle/>
                    <a:p>
                      <a:pPr marL="0" marR="0" algn="ctr">
                        <a:lnSpc>
                          <a:spcPct val="107000"/>
                        </a:lnSpc>
                        <a:spcBef>
                          <a:spcPts val="0"/>
                        </a:spcBef>
                        <a:spcAft>
                          <a:spcPts val="0"/>
                        </a:spcAft>
                      </a:pPr>
                      <a:r>
                        <a:rPr lang="en-US" sz="1100">
                          <a:effectLst/>
                        </a:rPr>
                        <a:t>1997</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165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120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495</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446163527"/>
                  </a:ext>
                </a:extLst>
              </a:tr>
              <a:tr h="320999">
                <a:tc>
                  <a:txBody>
                    <a:bodyPr/>
                    <a:lstStyle/>
                    <a:p>
                      <a:pPr marL="0" marR="0" algn="ctr">
                        <a:lnSpc>
                          <a:spcPct val="107000"/>
                        </a:lnSpc>
                        <a:spcBef>
                          <a:spcPts val="0"/>
                        </a:spcBef>
                        <a:spcAft>
                          <a:spcPts val="0"/>
                        </a:spcAft>
                      </a:pPr>
                      <a:r>
                        <a:rPr lang="en-US" sz="1100">
                          <a:effectLst/>
                        </a:rPr>
                        <a:t>1998</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115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145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605</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558329733"/>
                  </a:ext>
                </a:extLst>
              </a:tr>
            </a:tbl>
          </a:graphicData>
        </a:graphic>
      </p:graphicFrame>
    </p:spTree>
    <p:extLst>
      <p:ext uri="{BB962C8B-B14F-4D97-AF65-F5344CB8AC3E}">
        <p14:creationId xmlns="" xmlns:p14="http://schemas.microsoft.com/office/powerpoint/2010/main" val="3379885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1593670"/>
            <a:ext cx="11800114" cy="5138056"/>
          </a:xfrm>
        </p:spPr>
        <p:txBody>
          <a:bodyPr>
            <a:normAutofit/>
          </a:bodyPr>
          <a:lstStyle/>
          <a:p>
            <a:pPr marL="0" lvl="0" indent="0">
              <a:buNone/>
            </a:pPr>
            <a:r>
              <a:rPr lang="en-US" dirty="0"/>
              <a:t>1) The total sales of all the seven years is the maximum for which battery?</a:t>
            </a:r>
          </a:p>
          <a:p>
            <a:pPr marL="0" indent="0">
              <a:buNone/>
            </a:pPr>
            <a:r>
              <a:rPr lang="en-US" dirty="0"/>
              <a:t>Sol) The total sales of all the seven years for various batteries are </a:t>
            </a:r>
          </a:p>
          <a:p>
            <a:pPr lvl="1"/>
            <a:r>
              <a:rPr lang="en-US" dirty="0"/>
              <a:t>4AH = 75+90+96+105+90+105+115=676</a:t>
            </a:r>
          </a:p>
          <a:p>
            <a:pPr lvl="1"/>
            <a:r>
              <a:rPr lang="en-US" dirty="0"/>
              <a:t>7AH=144+126+114+90+75+60+85=694</a:t>
            </a:r>
          </a:p>
          <a:p>
            <a:pPr lvl="1"/>
            <a:r>
              <a:rPr lang="en-US" dirty="0"/>
              <a:t>32AH= 114+102+75+150+135+165+160=901</a:t>
            </a:r>
          </a:p>
          <a:p>
            <a:pPr lvl="1"/>
            <a:r>
              <a:rPr lang="en-US" dirty="0"/>
              <a:t>35AH=102+84+105+90+75+45+100=601</a:t>
            </a:r>
          </a:p>
          <a:p>
            <a:pPr lvl="1"/>
            <a:r>
              <a:rPr lang="en-US" dirty="0"/>
              <a:t>55AH=108+126+135+75+90+120+145=799</a:t>
            </a:r>
          </a:p>
          <a:p>
            <a:r>
              <a:rPr lang="en-US" dirty="0"/>
              <a:t>Clearly sales are maximum in case of 32AH batteries.</a:t>
            </a:r>
          </a:p>
          <a:p>
            <a:pPr marL="0" indent="0">
              <a:buNone/>
            </a:pPr>
            <a:endParaRPr lang="en-US" dirty="0"/>
          </a:p>
          <a:p>
            <a:pPr marL="0" lvl="0" indent="0">
              <a:buNone/>
            </a:pPr>
            <a:r>
              <a:rPr lang="en-US" dirty="0"/>
              <a:t>2)What is the difference in the number of 35AH batteries sold in 1993 &amp; 1997?</a:t>
            </a:r>
          </a:p>
          <a:p>
            <a:r>
              <a:rPr lang="en-US" dirty="0"/>
              <a:t>Sol) Required difference = [(84-45)x1000]=39000</a:t>
            </a:r>
          </a:p>
          <a:p>
            <a:endParaRPr lang="en-US" dirty="0"/>
          </a:p>
        </p:txBody>
      </p:sp>
    </p:spTree>
    <p:extLst>
      <p:ext uri="{BB962C8B-B14F-4D97-AF65-F5344CB8AC3E}">
        <p14:creationId xmlns="" xmlns:p14="http://schemas.microsoft.com/office/powerpoint/2010/main" val="28304914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circle(in)">
                                      <p:cBhvr>
                                        <p:cTn id="25" dur="2000"/>
                                        <p:tgtEl>
                                          <p:spTgt spid="3">
                                            <p:txEl>
                                              <p:pRg st="1" end="1"/>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circle(in)">
                                      <p:cBhvr>
                                        <p:cTn id="28" dur="2000"/>
                                        <p:tgtEl>
                                          <p:spTgt spid="3">
                                            <p:txEl>
                                              <p:pRg st="2" end="2"/>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circle(in)">
                                      <p:cBhvr>
                                        <p:cTn id="31" dur="2000"/>
                                        <p:tgtEl>
                                          <p:spTgt spid="3">
                                            <p:txEl>
                                              <p:pRg st="3" end="3"/>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ircle(in)">
                                      <p:cBhvr>
                                        <p:cTn id="34" dur="2000"/>
                                        <p:tgtEl>
                                          <p:spTgt spid="3">
                                            <p:txEl>
                                              <p:pRg st="4" end="4"/>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circle(in)">
                                      <p:cBhvr>
                                        <p:cTn id="40" dur="2000"/>
                                        <p:tgtEl>
                                          <p:spTgt spid="3">
                                            <p:txEl>
                                              <p:pRg st="6" end="6"/>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circle(in)">
                                      <p:cBhvr>
                                        <p:cTn id="43" dur="20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 calcmode="lin" valueType="num">
                                      <p:cBhvr>
                                        <p:cTn id="48"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barn(inVertical)">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96091" y="1524000"/>
                <a:ext cx="11704320" cy="5129349"/>
              </a:xfrm>
            </p:spPr>
            <p:txBody>
              <a:bodyPr>
                <a:normAutofit fontScale="77500" lnSpcReduction="20000"/>
              </a:bodyPr>
              <a:lstStyle/>
              <a:p>
                <a:pPr marL="0" lvl="0" indent="0">
                  <a:buNone/>
                </a:pPr>
                <a:r>
                  <a:rPr lang="en-US" dirty="0"/>
                  <a:t>3) The percentage of 4AH batteries sold to the total number of batteries sold was maximum in the year------?</a:t>
                </a:r>
              </a:p>
              <a:p>
                <a:pPr marL="0" indent="0">
                  <a:buNone/>
                </a:pPr>
                <a:r>
                  <a:rPr lang="en-US" dirty="0"/>
                  <a:t>Sol) The % of sales of 4AH batteries to the total sales in different years are:</a:t>
                </a:r>
              </a:p>
              <a:p>
                <a:pPr lvl="1"/>
                <a:r>
                  <a:rPr lang="en-US" dirty="0"/>
                  <a:t>For </a:t>
                </a:r>
                <a14:m>
                  <m:oMath xmlns:m="http://schemas.openxmlformats.org/officeDocument/2006/math">
                    <m:r>
                      <a:rPr lang="en-US" i="1">
                        <a:latin typeface="Cambria Math" panose="02040503050406030204" pitchFamily="18" charset="0"/>
                      </a:rPr>
                      <m:t>1992=</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75</m:t>
                            </m:r>
                          </m:num>
                          <m:den>
                            <m:r>
                              <a:rPr lang="en-US" i="1">
                                <a:latin typeface="Cambria Math" panose="02040503050406030204" pitchFamily="18" charset="0"/>
                              </a:rPr>
                              <m:t>543</m:t>
                            </m:r>
                          </m:den>
                        </m:f>
                        <m:r>
                          <a:rPr lang="en-US" i="1">
                            <a:latin typeface="Cambria Math" panose="02040503050406030204" pitchFamily="18" charset="0"/>
                          </a:rPr>
                          <m:t>×100</m:t>
                        </m:r>
                      </m:e>
                    </m:d>
                    <m:r>
                      <a:rPr lang="en-US" i="1">
                        <a:latin typeface="Cambria Math" panose="02040503050406030204" pitchFamily="18" charset="0"/>
                      </a:rPr>
                      <m:t>%=13.81%</m:t>
                    </m:r>
                  </m:oMath>
                </a14:m>
                <a:endParaRPr lang="en-US" dirty="0"/>
              </a:p>
              <a:p>
                <a:pPr lvl="1"/>
                <a14:m>
                  <m:oMath xmlns:m="http://schemas.openxmlformats.org/officeDocument/2006/math">
                    <m:r>
                      <a:rPr lang="en-US" i="1">
                        <a:latin typeface="Cambria Math" panose="02040503050406030204" pitchFamily="18" charset="0"/>
                      </a:rPr>
                      <m:t>1993=</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528</m:t>
                            </m:r>
                          </m:den>
                        </m:f>
                        <m:r>
                          <a:rPr lang="en-US" i="1">
                            <a:latin typeface="Cambria Math" panose="02040503050406030204" pitchFamily="18" charset="0"/>
                          </a:rPr>
                          <m:t>×100</m:t>
                        </m:r>
                      </m:e>
                    </m:d>
                    <m:r>
                      <a:rPr lang="en-US" i="1">
                        <a:latin typeface="Cambria Math" panose="02040503050406030204" pitchFamily="18" charset="0"/>
                      </a:rPr>
                      <m:t>%=17.05%</m:t>
                    </m:r>
                  </m:oMath>
                </a14:m>
                <a:endParaRPr lang="en-US" dirty="0"/>
              </a:p>
              <a:p>
                <a:pPr lvl="1"/>
                <a14:m>
                  <m:oMath xmlns:m="http://schemas.openxmlformats.org/officeDocument/2006/math">
                    <m:r>
                      <a:rPr lang="en-US" i="1">
                        <a:latin typeface="Cambria Math" panose="02040503050406030204" pitchFamily="18" charset="0"/>
                      </a:rPr>
                      <m:t>1994=</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96</m:t>
                            </m:r>
                          </m:num>
                          <m:den>
                            <m:r>
                              <a:rPr lang="en-US" i="1">
                                <a:latin typeface="Cambria Math" panose="02040503050406030204" pitchFamily="18" charset="0"/>
                              </a:rPr>
                              <m:t>525</m:t>
                            </m:r>
                          </m:den>
                        </m:f>
                        <m:r>
                          <a:rPr lang="en-US" i="1">
                            <a:latin typeface="Cambria Math" panose="02040503050406030204" pitchFamily="18" charset="0"/>
                          </a:rPr>
                          <m:t>×100</m:t>
                        </m:r>
                      </m:e>
                    </m:d>
                    <m:r>
                      <a:rPr lang="en-US" i="1">
                        <a:latin typeface="Cambria Math" panose="02040503050406030204" pitchFamily="18" charset="0"/>
                      </a:rPr>
                      <m:t>%=18.29%</m:t>
                    </m:r>
                  </m:oMath>
                </a14:m>
                <a:endParaRPr lang="en-US" dirty="0"/>
              </a:p>
              <a:p>
                <a:pPr lvl="1"/>
                <a14:m>
                  <m:oMath xmlns:m="http://schemas.openxmlformats.org/officeDocument/2006/math">
                    <m:r>
                      <a:rPr lang="en-US" i="1">
                        <a:latin typeface="Cambria Math" panose="02040503050406030204" pitchFamily="18" charset="0"/>
                      </a:rPr>
                      <m:t>1995=</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105</m:t>
                            </m:r>
                          </m:num>
                          <m:den>
                            <m:r>
                              <a:rPr lang="en-US" i="1">
                                <a:latin typeface="Cambria Math" panose="02040503050406030204" pitchFamily="18" charset="0"/>
                              </a:rPr>
                              <m:t>510</m:t>
                            </m:r>
                          </m:den>
                        </m:f>
                        <m:r>
                          <a:rPr lang="en-US" i="1">
                            <a:latin typeface="Cambria Math" panose="02040503050406030204" pitchFamily="18" charset="0"/>
                          </a:rPr>
                          <m:t>×100</m:t>
                        </m:r>
                      </m:e>
                    </m:d>
                    <m:r>
                      <a:rPr lang="en-US" i="1">
                        <a:latin typeface="Cambria Math" panose="02040503050406030204" pitchFamily="18" charset="0"/>
                      </a:rPr>
                      <m:t>%=20.59%</m:t>
                    </m:r>
                  </m:oMath>
                </a14:m>
                <a:endParaRPr lang="en-US" dirty="0"/>
              </a:p>
              <a:p>
                <a:pPr lvl="1"/>
                <a14:m>
                  <m:oMath xmlns:m="http://schemas.openxmlformats.org/officeDocument/2006/math">
                    <m:r>
                      <a:rPr lang="en-US" i="1">
                        <a:latin typeface="Cambria Math" panose="02040503050406030204" pitchFamily="18" charset="0"/>
                      </a:rPr>
                      <m:t>1996=</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96</m:t>
                            </m:r>
                          </m:num>
                          <m:den>
                            <m:r>
                              <a:rPr lang="en-US" i="1">
                                <a:latin typeface="Cambria Math" panose="02040503050406030204" pitchFamily="18" charset="0"/>
                              </a:rPr>
                              <m:t>465</m:t>
                            </m:r>
                          </m:den>
                        </m:f>
                        <m:r>
                          <a:rPr lang="en-US" i="1">
                            <a:latin typeface="Cambria Math" panose="02040503050406030204" pitchFamily="18" charset="0"/>
                          </a:rPr>
                          <m:t>×100</m:t>
                        </m:r>
                      </m:e>
                    </m:d>
                    <m:r>
                      <a:rPr lang="en-US" i="1">
                        <a:latin typeface="Cambria Math" panose="02040503050406030204" pitchFamily="18" charset="0"/>
                      </a:rPr>
                      <m:t>%=19.35%</m:t>
                    </m:r>
                  </m:oMath>
                </a14:m>
                <a:endParaRPr lang="en-US" dirty="0"/>
              </a:p>
              <a:p>
                <a:pPr lvl="1"/>
                <a14:m>
                  <m:oMath xmlns:m="http://schemas.openxmlformats.org/officeDocument/2006/math">
                    <m:r>
                      <a:rPr lang="en-US" i="1">
                        <a:latin typeface="Cambria Math" panose="02040503050406030204" pitchFamily="18" charset="0"/>
                      </a:rPr>
                      <m:t>1997=</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105</m:t>
                            </m:r>
                          </m:num>
                          <m:den>
                            <m:r>
                              <a:rPr lang="en-US" i="1">
                                <a:latin typeface="Cambria Math" panose="02040503050406030204" pitchFamily="18" charset="0"/>
                              </a:rPr>
                              <m:t>495</m:t>
                            </m:r>
                          </m:den>
                        </m:f>
                        <m:r>
                          <a:rPr lang="en-US" i="1">
                            <a:latin typeface="Cambria Math" panose="02040503050406030204" pitchFamily="18" charset="0"/>
                          </a:rPr>
                          <m:t>×100</m:t>
                        </m:r>
                      </m:e>
                    </m:d>
                    <m:r>
                      <a:rPr lang="en-US" i="1">
                        <a:latin typeface="Cambria Math" panose="02040503050406030204" pitchFamily="18" charset="0"/>
                      </a:rPr>
                      <m:t>%=21.21%</m:t>
                    </m:r>
                  </m:oMath>
                </a14:m>
                <a:endParaRPr lang="en-US" dirty="0"/>
              </a:p>
              <a:p>
                <a:pPr lvl="1"/>
                <a14:m>
                  <m:oMath xmlns:m="http://schemas.openxmlformats.org/officeDocument/2006/math">
                    <m:r>
                      <a:rPr lang="en-US" i="1">
                        <a:latin typeface="Cambria Math" panose="02040503050406030204" pitchFamily="18" charset="0"/>
                      </a:rPr>
                      <m:t>1998=</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115</m:t>
                            </m:r>
                          </m:num>
                          <m:den>
                            <m:r>
                              <a:rPr lang="en-US" i="1">
                                <a:latin typeface="Cambria Math" panose="02040503050406030204" pitchFamily="18" charset="0"/>
                              </a:rPr>
                              <m:t>605</m:t>
                            </m:r>
                          </m:den>
                        </m:f>
                        <m:r>
                          <a:rPr lang="en-US" i="1">
                            <a:latin typeface="Cambria Math" panose="02040503050406030204" pitchFamily="18" charset="0"/>
                          </a:rPr>
                          <m:t>×100</m:t>
                        </m:r>
                      </m:e>
                    </m:d>
                    <m:r>
                      <a:rPr lang="en-US" i="1">
                        <a:latin typeface="Cambria Math" panose="02040503050406030204" pitchFamily="18" charset="0"/>
                      </a:rPr>
                      <m:t>%=19.01%</m:t>
                    </m:r>
                  </m:oMath>
                </a14:m>
                <a:endParaRPr lang="en-US" dirty="0"/>
              </a:p>
              <a:p>
                <a:pPr marL="0" lvl="0" indent="0">
                  <a:buNone/>
                </a:pPr>
                <a:r>
                  <a:rPr lang="en-US" dirty="0"/>
                  <a:t>4) In the case of which battery there was a continuous decrease in sales from 1992 to 1997?</a:t>
                </a:r>
              </a:p>
              <a:p>
                <a:pPr marL="0" indent="0">
                  <a:buNone/>
                </a:pPr>
                <a:r>
                  <a:rPr lang="en-US" dirty="0"/>
                  <a:t>Sol) From the table it is clear that the sales of 7AH batteries have been decreasing continuously from 1992 to 1997.</a:t>
                </a:r>
              </a:p>
              <a:p>
                <a:pPr marL="0" lvl="0" indent="0">
                  <a:buNone/>
                </a:pPr>
                <a:r>
                  <a:rPr lang="en-US" dirty="0"/>
                  <a:t>5) What was the approximate % increase in the sales of 55AH batteries in 1998 compared to that in 1992?</a:t>
                </a:r>
              </a:p>
              <a:p>
                <a:pPr marL="0" indent="0">
                  <a:buNone/>
                </a:pPr>
                <a:r>
                  <a:rPr lang="en-US" dirty="0"/>
                  <a:t>Sol) Required Percentage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145−108</m:t>
                                </m:r>
                              </m:e>
                            </m:d>
                          </m:num>
                          <m:den>
                            <m:r>
                              <a:rPr lang="en-US" i="1">
                                <a:latin typeface="Cambria Math" panose="02040503050406030204" pitchFamily="18" charset="0"/>
                              </a:rPr>
                              <m:t>108</m:t>
                            </m:r>
                          </m:den>
                        </m:f>
                        <m:r>
                          <a:rPr lang="en-US" i="1">
                            <a:latin typeface="Cambria Math" panose="02040503050406030204" pitchFamily="18" charset="0"/>
                          </a:rPr>
                          <m:t>×100</m:t>
                        </m:r>
                      </m:e>
                    </m:d>
                    <m:r>
                      <a:rPr lang="en-US" i="1">
                        <a:latin typeface="Cambria Math" panose="02040503050406030204" pitchFamily="18" charset="0"/>
                      </a:rPr>
                      <m:t>%=34.26%=34%</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6091" y="1524000"/>
                <a:ext cx="11704320" cy="5129349"/>
              </a:xfrm>
              <a:blipFill>
                <a:blip r:embed="rId2"/>
                <a:stretch>
                  <a:fillRect l="-365" t="-1784"/>
                </a:stretch>
              </a:blipFill>
            </p:spPr>
            <p:txBody>
              <a:bodyPr/>
              <a:lstStyle/>
              <a:p>
                <a:r>
                  <a:rPr lang="en-IN">
                    <a:noFill/>
                  </a:rPr>
                  <a:t> </a:t>
                </a:r>
              </a:p>
            </p:txBody>
          </p:sp>
        </mc:Fallback>
      </mc:AlternateContent>
    </p:spTree>
    <p:extLst>
      <p:ext uri="{BB962C8B-B14F-4D97-AF65-F5344CB8AC3E}">
        <p14:creationId xmlns="" xmlns:p14="http://schemas.microsoft.com/office/powerpoint/2010/main" val="72471720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2" end="2"/>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3" end="3"/>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4" end="4"/>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p:cTn id="36"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5" end="5"/>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6" end="6"/>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7" end="7"/>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p:cTn id="54"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wipe(down)">
                                      <p:cBhvr>
                                        <p:cTn id="62" dur="580">
                                          <p:stCondLst>
                                            <p:cond delay="0"/>
                                          </p:stCondLst>
                                        </p:cTn>
                                        <p:tgtEl>
                                          <p:spTgt spid="3">
                                            <p:txEl>
                                              <p:pRg st="9" end="9"/>
                                            </p:txEl>
                                          </p:spTgt>
                                        </p:tgtEl>
                                      </p:cBhvr>
                                    </p:animEffect>
                                    <p:anim calcmode="lin" valueType="num">
                                      <p:cBhvr>
                                        <p:cTn id="63"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68" dur="26">
                                          <p:stCondLst>
                                            <p:cond delay="650"/>
                                          </p:stCondLst>
                                        </p:cTn>
                                        <p:tgtEl>
                                          <p:spTgt spid="3">
                                            <p:txEl>
                                              <p:pRg st="9" end="9"/>
                                            </p:txEl>
                                          </p:spTgt>
                                        </p:tgtEl>
                                      </p:cBhvr>
                                      <p:to x="100000" y="60000"/>
                                    </p:animScale>
                                    <p:animScale>
                                      <p:cBhvr>
                                        <p:cTn id="69" dur="166" decel="50000">
                                          <p:stCondLst>
                                            <p:cond delay="676"/>
                                          </p:stCondLst>
                                        </p:cTn>
                                        <p:tgtEl>
                                          <p:spTgt spid="3">
                                            <p:txEl>
                                              <p:pRg st="9" end="9"/>
                                            </p:txEl>
                                          </p:spTgt>
                                        </p:tgtEl>
                                      </p:cBhvr>
                                      <p:to x="100000" y="100000"/>
                                    </p:animScale>
                                    <p:animScale>
                                      <p:cBhvr>
                                        <p:cTn id="70" dur="26">
                                          <p:stCondLst>
                                            <p:cond delay="1312"/>
                                          </p:stCondLst>
                                        </p:cTn>
                                        <p:tgtEl>
                                          <p:spTgt spid="3">
                                            <p:txEl>
                                              <p:pRg st="9" end="9"/>
                                            </p:txEl>
                                          </p:spTgt>
                                        </p:tgtEl>
                                      </p:cBhvr>
                                      <p:to x="100000" y="80000"/>
                                    </p:animScale>
                                    <p:animScale>
                                      <p:cBhvr>
                                        <p:cTn id="71" dur="166" decel="50000">
                                          <p:stCondLst>
                                            <p:cond delay="1338"/>
                                          </p:stCondLst>
                                        </p:cTn>
                                        <p:tgtEl>
                                          <p:spTgt spid="3">
                                            <p:txEl>
                                              <p:pRg st="9" end="9"/>
                                            </p:txEl>
                                          </p:spTgt>
                                        </p:tgtEl>
                                      </p:cBhvr>
                                      <p:to x="100000" y="100000"/>
                                    </p:animScale>
                                    <p:animScale>
                                      <p:cBhvr>
                                        <p:cTn id="72" dur="26">
                                          <p:stCondLst>
                                            <p:cond delay="1642"/>
                                          </p:stCondLst>
                                        </p:cTn>
                                        <p:tgtEl>
                                          <p:spTgt spid="3">
                                            <p:txEl>
                                              <p:pRg st="9" end="9"/>
                                            </p:txEl>
                                          </p:spTgt>
                                        </p:tgtEl>
                                      </p:cBhvr>
                                      <p:to x="100000" y="90000"/>
                                    </p:animScale>
                                    <p:animScale>
                                      <p:cBhvr>
                                        <p:cTn id="73" dur="166" decel="50000">
                                          <p:stCondLst>
                                            <p:cond delay="1668"/>
                                          </p:stCondLst>
                                        </p:cTn>
                                        <p:tgtEl>
                                          <p:spTgt spid="3">
                                            <p:txEl>
                                              <p:pRg st="9" end="9"/>
                                            </p:txEl>
                                          </p:spTgt>
                                        </p:tgtEl>
                                      </p:cBhvr>
                                      <p:to x="100000" y="100000"/>
                                    </p:animScale>
                                    <p:animScale>
                                      <p:cBhvr>
                                        <p:cTn id="74" dur="26">
                                          <p:stCondLst>
                                            <p:cond delay="1808"/>
                                          </p:stCondLst>
                                        </p:cTn>
                                        <p:tgtEl>
                                          <p:spTgt spid="3">
                                            <p:txEl>
                                              <p:pRg st="9" end="9"/>
                                            </p:txEl>
                                          </p:spTgt>
                                        </p:tgtEl>
                                      </p:cBhvr>
                                      <p:to x="100000" y="95000"/>
                                    </p:animScale>
                                    <p:animScale>
                                      <p:cBhvr>
                                        <p:cTn id="75" dur="166" decel="50000">
                                          <p:stCondLst>
                                            <p:cond delay="1834"/>
                                          </p:stCondLst>
                                        </p:cTn>
                                        <p:tgtEl>
                                          <p:spTgt spid="3">
                                            <p:txEl>
                                              <p:pRg st="9" end="9"/>
                                            </p:txEl>
                                          </p:spTgt>
                                        </p:tgtEl>
                                      </p:cBhvr>
                                      <p:to x="100000" y="100000"/>
                                    </p:animScale>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
                                            <p:txEl>
                                              <p:pRg st="10" end="10"/>
                                            </p:txEl>
                                          </p:spTgt>
                                        </p:tgtEl>
                                        <p:attrNameLst>
                                          <p:attrName>style.visibility</p:attrName>
                                        </p:attrNameLst>
                                      </p:cBhvr>
                                      <p:to>
                                        <p:strVal val="visible"/>
                                      </p:to>
                                    </p:set>
                                    <p:anim calcmode="lin" valueType="num">
                                      <p:cBhvr additive="base">
                                        <p:cTn id="8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3">
                                            <p:txEl>
                                              <p:pRg st="11" end="11"/>
                                            </p:txEl>
                                          </p:spTgt>
                                        </p:tgtEl>
                                        <p:attrNameLst>
                                          <p:attrName>style.visibility</p:attrName>
                                        </p:attrNameLst>
                                      </p:cBhvr>
                                      <p:to>
                                        <p:strVal val="visible"/>
                                      </p:to>
                                    </p:set>
                                    <p:animEffect transition="in" filter="circle(in)">
                                      <p:cBhvr>
                                        <p:cTn id="86" dur="2000"/>
                                        <p:tgtEl>
                                          <p:spTgt spid="3">
                                            <p:txEl>
                                              <p:pRg st="11" end="1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wipe(down)">
                                      <p:cBhvr>
                                        <p:cTn id="91" dur="580">
                                          <p:stCondLst>
                                            <p:cond delay="0"/>
                                          </p:stCondLst>
                                        </p:cTn>
                                        <p:tgtEl>
                                          <p:spTgt spid="3">
                                            <p:txEl>
                                              <p:pRg st="12" end="12"/>
                                            </p:txEl>
                                          </p:spTgt>
                                        </p:tgtEl>
                                      </p:cBhvr>
                                    </p:animEffect>
                                    <p:anim calcmode="lin" valueType="num">
                                      <p:cBhvr>
                                        <p:cTn id="92" dur="1822" tmFilter="0,0; 0.14,0.36; 0.43,0.73; 0.71,0.91; 1.0,1.0">
                                          <p:stCondLst>
                                            <p:cond delay="0"/>
                                          </p:stCondLst>
                                        </p:cTn>
                                        <p:tgtEl>
                                          <p:spTgt spid="3">
                                            <p:txEl>
                                              <p:pRg st="12" end="12"/>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12" end="12"/>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12" end="12"/>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12" end="12"/>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12" end="12"/>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12" end="12"/>
                                            </p:txEl>
                                          </p:spTgt>
                                        </p:tgtEl>
                                      </p:cBhvr>
                                      <p:to x="100000" y="60000"/>
                                    </p:animScale>
                                    <p:animScale>
                                      <p:cBhvr>
                                        <p:cTn id="98" dur="166" decel="50000">
                                          <p:stCondLst>
                                            <p:cond delay="676"/>
                                          </p:stCondLst>
                                        </p:cTn>
                                        <p:tgtEl>
                                          <p:spTgt spid="3">
                                            <p:txEl>
                                              <p:pRg st="12" end="12"/>
                                            </p:txEl>
                                          </p:spTgt>
                                        </p:tgtEl>
                                      </p:cBhvr>
                                      <p:to x="100000" y="100000"/>
                                    </p:animScale>
                                    <p:animScale>
                                      <p:cBhvr>
                                        <p:cTn id="99" dur="26">
                                          <p:stCondLst>
                                            <p:cond delay="1312"/>
                                          </p:stCondLst>
                                        </p:cTn>
                                        <p:tgtEl>
                                          <p:spTgt spid="3">
                                            <p:txEl>
                                              <p:pRg st="12" end="12"/>
                                            </p:txEl>
                                          </p:spTgt>
                                        </p:tgtEl>
                                      </p:cBhvr>
                                      <p:to x="100000" y="80000"/>
                                    </p:animScale>
                                    <p:animScale>
                                      <p:cBhvr>
                                        <p:cTn id="100" dur="166" decel="50000">
                                          <p:stCondLst>
                                            <p:cond delay="1338"/>
                                          </p:stCondLst>
                                        </p:cTn>
                                        <p:tgtEl>
                                          <p:spTgt spid="3">
                                            <p:txEl>
                                              <p:pRg st="12" end="12"/>
                                            </p:txEl>
                                          </p:spTgt>
                                        </p:tgtEl>
                                      </p:cBhvr>
                                      <p:to x="100000" y="100000"/>
                                    </p:animScale>
                                    <p:animScale>
                                      <p:cBhvr>
                                        <p:cTn id="101" dur="26">
                                          <p:stCondLst>
                                            <p:cond delay="1642"/>
                                          </p:stCondLst>
                                        </p:cTn>
                                        <p:tgtEl>
                                          <p:spTgt spid="3">
                                            <p:txEl>
                                              <p:pRg st="12" end="12"/>
                                            </p:txEl>
                                          </p:spTgt>
                                        </p:tgtEl>
                                      </p:cBhvr>
                                      <p:to x="100000" y="90000"/>
                                    </p:animScale>
                                    <p:animScale>
                                      <p:cBhvr>
                                        <p:cTn id="102" dur="166" decel="50000">
                                          <p:stCondLst>
                                            <p:cond delay="1668"/>
                                          </p:stCondLst>
                                        </p:cTn>
                                        <p:tgtEl>
                                          <p:spTgt spid="3">
                                            <p:txEl>
                                              <p:pRg st="12" end="12"/>
                                            </p:txEl>
                                          </p:spTgt>
                                        </p:tgtEl>
                                      </p:cBhvr>
                                      <p:to x="100000" y="100000"/>
                                    </p:animScale>
                                    <p:animScale>
                                      <p:cBhvr>
                                        <p:cTn id="103" dur="26">
                                          <p:stCondLst>
                                            <p:cond delay="1808"/>
                                          </p:stCondLst>
                                        </p:cTn>
                                        <p:tgtEl>
                                          <p:spTgt spid="3">
                                            <p:txEl>
                                              <p:pRg st="12" end="12"/>
                                            </p:txEl>
                                          </p:spTgt>
                                        </p:tgtEl>
                                      </p:cBhvr>
                                      <p:to x="100000" y="95000"/>
                                    </p:animScale>
                                    <p:animScale>
                                      <p:cBhvr>
                                        <p:cTn id="104" dur="166" decel="50000">
                                          <p:stCondLst>
                                            <p:cond delay="1834"/>
                                          </p:stCondLst>
                                        </p:cTn>
                                        <p:tgtEl>
                                          <p:spTgt spid="3">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78674" y="1567543"/>
                <a:ext cx="11451772" cy="4850673"/>
              </a:xfrm>
            </p:spPr>
            <p:txBody>
              <a:bodyPr/>
              <a:lstStyle/>
              <a:p>
                <a:pPr marL="0" lvl="0" indent="0">
                  <a:buNone/>
                </a:pPr>
                <a:r>
                  <a:rPr lang="en-US" dirty="0"/>
                  <a:t>12) Area of a circle = π</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 Where R is the radius</a:t>
                </a:r>
              </a:p>
              <a:p>
                <a:pPr marL="0" lvl="0" indent="0">
                  <a:buNone/>
                </a:pPr>
                <a:r>
                  <a:rPr lang="en-US" dirty="0"/>
                  <a:t>13) Circumference of a circle = 2πR.</a:t>
                </a:r>
              </a:p>
              <a:p>
                <a:pPr marL="0" lvl="0" indent="0">
                  <a:buNone/>
                </a:pPr>
                <a:r>
                  <a:rPr lang="en-US" dirty="0"/>
                  <a:t>14) Length of an arc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𝑅</m:t>
                        </m:r>
                        <m:r>
                          <a:rPr lang="en-US" i="1">
                            <a:latin typeface="Cambria Math" panose="02040503050406030204" pitchFamily="18" charset="0"/>
                          </a:rPr>
                          <m:t>𝜗</m:t>
                        </m:r>
                      </m:num>
                      <m:den>
                        <m:r>
                          <a:rPr lang="en-US" i="1">
                            <a:latin typeface="Cambria Math" panose="02040503050406030204" pitchFamily="18" charset="0"/>
                          </a:rPr>
                          <m:t>360</m:t>
                        </m:r>
                      </m:den>
                    </m:f>
                  </m:oMath>
                </a14:m>
                <a:r>
                  <a:rPr lang="en-US" dirty="0"/>
                  <a:t>, Where ϑ is the central angle.</a:t>
                </a:r>
              </a:p>
              <a:p>
                <a:pPr marL="0" lvl="0" indent="0">
                  <a:buNone/>
                </a:pPr>
                <a:r>
                  <a:rPr lang="en-US" dirty="0"/>
                  <a:t>15) Area of an Sector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 </m:t>
                        </m:r>
                        <m:r>
                          <a:rPr lang="en-US" i="1">
                            <a:latin typeface="Cambria Math" panose="02040503050406030204" pitchFamily="18" charset="0"/>
                          </a:rPr>
                          <m:t>𝑎𝑟𝑐</m:t>
                        </m:r>
                        <m:r>
                          <a:rPr lang="en-US" i="1">
                            <a:latin typeface="Cambria Math" panose="02040503050406030204" pitchFamily="18" charset="0"/>
                          </a:rPr>
                          <m:t> ×</m:t>
                        </m:r>
                        <m:r>
                          <a:rPr lang="en-US" i="1">
                            <a:latin typeface="Cambria Math" panose="02040503050406030204" pitchFamily="18" charset="0"/>
                          </a:rPr>
                          <m:t>𝑅</m:t>
                        </m:r>
                      </m:e>
                    </m:d>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𝜗</m:t>
                        </m:r>
                      </m:num>
                      <m:den>
                        <m:r>
                          <a:rPr lang="en-US" i="1">
                            <a:latin typeface="Cambria Math" panose="02040503050406030204" pitchFamily="18" charset="0"/>
                          </a:rPr>
                          <m:t>360</m:t>
                        </m:r>
                      </m:den>
                    </m:f>
                  </m:oMath>
                </a14:m>
                <a:endParaRPr lang="en-US" dirty="0"/>
              </a:p>
              <a:p>
                <a:pPr marL="0" lvl="0" indent="0">
                  <a:buNone/>
                </a:pPr>
                <a:r>
                  <a:rPr lang="en-US" dirty="0"/>
                  <a:t>16) Area of a semi-circle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num>
                      <m:den>
                        <m:r>
                          <a:rPr lang="en-US" i="1">
                            <a:latin typeface="Cambria Math" panose="02040503050406030204" pitchFamily="18" charset="0"/>
                          </a:rPr>
                          <m:t>2</m:t>
                        </m:r>
                      </m:den>
                    </m:f>
                  </m:oMath>
                </a14:m>
                <a:endParaRPr lang="en-US" dirty="0"/>
              </a:p>
              <a:p>
                <a:pPr marL="0" lvl="0" indent="0">
                  <a:buNone/>
                </a:pPr>
                <a:r>
                  <a:rPr lang="en-US" dirty="0"/>
                  <a:t>17) Circumference of a semi-circle =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𝑅</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8674" y="1567543"/>
                <a:ext cx="11451772" cy="4850673"/>
              </a:xfrm>
              <a:blipFill>
                <a:blip r:embed="rId2"/>
                <a:stretch>
                  <a:fillRect l="-692" t="-1508"/>
                </a:stretch>
              </a:blipFill>
            </p:spPr>
            <p:txBody>
              <a:bodyPr/>
              <a:lstStyle/>
              <a:p>
                <a:r>
                  <a:rPr lang="en-US">
                    <a:noFill/>
                  </a:rPr>
                  <a:t> </a:t>
                </a:r>
              </a:p>
            </p:txBody>
          </p:sp>
        </mc:Fallback>
      </mc:AlternateContent>
    </p:spTree>
    <p:extLst>
      <p:ext uri="{BB962C8B-B14F-4D97-AF65-F5344CB8AC3E}">
        <p14:creationId xmlns="" xmlns:p14="http://schemas.microsoft.com/office/powerpoint/2010/main" val="157450763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211" y="1532709"/>
            <a:ext cx="11939452" cy="5225141"/>
          </a:xfrm>
        </p:spPr>
        <p:txBody>
          <a:bodyPr/>
          <a:lstStyle/>
          <a:p>
            <a:pPr marL="0" indent="0">
              <a:buNone/>
            </a:pPr>
            <a:r>
              <a:rPr lang="en-US" dirty="0"/>
              <a:t>2) The following table gives the % of marks obtained by seven students in 6 different subjects in an examination. Study the table and answer the questions based on it. The numbers in the brackets given the maximum marks in each subject</a:t>
            </a:r>
          </a:p>
          <a:p>
            <a:pPr marL="0" indent="0">
              <a:buNone/>
            </a:pPr>
            <a:endParaRPr lang="en-US" dirty="0"/>
          </a:p>
          <a:p>
            <a:pPr marL="0" indent="0">
              <a:buNone/>
            </a:pP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307309059"/>
              </p:ext>
            </p:extLst>
          </p:nvPr>
        </p:nvGraphicFramePr>
        <p:xfrm>
          <a:off x="2098765" y="3021759"/>
          <a:ext cx="8395063" cy="3239702"/>
        </p:xfrm>
        <a:graphic>
          <a:graphicData uri="http://schemas.openxmlformats.org/drawingml/2006/table">
            <a:tbl>
              <a:tblPr firstRow="1" firstCol="1" bandRow="1">
                <a:tableStyleId>{5C22544A-7EE6-4342-B048-85BDC9FD1C3A}</a:tableStyleId>
              </a:tblPr>
              <a:tblGrid>
                <a:gridCol w="1197844">
                  <a:extLst>
                    <a:ext uri="{9D8B030D-6E8A-4147-A177-3AD203B41FA5}">
                      <a16:colId xmlns="" xmlns:a16="http://schemas.microsoft.com/office/drawing/2014/main" val="495527134"/>
                    </a:ext>
                  </a:extLst>
                </a:gridCol>
                <a:gridCol w="1197844">
                  <a:extLst>
                    <a:ext uri="{9D8B030D-6E8A-4147-A177-3AD203B41FA5}">
                      <a16:colId xmlns="" xmlns:a16="http://schemas.microsoft.com/office/drawing/2014/main" val="1435847968"/>
                    </a:ext>
                  </a:extLst>
                </a:gridCol>
                <a:gridCol w="1199875">
                  <a:extLst>
                    <a:ext uri="{9D8B030D-6E8A-4147-A177-3AD203B41FA5}">
                      <a16:colId xmlns="" xmlns:a16="http://schemas.microsoft.com/office/drawing/2014/main" val="4046798442"/>
                    </a:ext>
                  </a:extLst>
                </a:gridCol>
                <a:gridCol w="1199875">
                  <a:extLst>
                    <a:ext uri="{9D8B030D-6E8A-4147-A177-3AD203B41FA5}">
                      <a16:colId xmlns="" xmlns:a16="http://schemas.microsoft.com/office/drawing/2014/main" val="2657366133"/>
                    </a:ext>
                  </a:extLst>
                </a:gridCol>
                <a:gridCol w="1199875">
                  <a:extLst>
                    <a:ext uri="{9D8B030D-6E8A-4147-A177-3AD203B41FA5}">
                      <a16:colId xmlns="" xmlns:a16="http://schemas.microsoft.com/office/drawing/2014/main" val="2505278132"/>
                    </a:ext>
                  </a:extLst>
                </a:gridCol>
                <a:gridCol w="1199875">
                  <a:extLst>
                    <a:ext uri="{9D8B030D-6E8A-4147-A177-3AD203B41FA5}">
                      <a16:colId xmlns="" xmlns:a16="http://schemas.microsoft.com/office/drawing/2014/main" val="463845944"/>
                    </a:ext>
                  </a:extLst>
                </a:gridCol>
                <a:gridCol w="1199875">
                  <a:extLst>
                    <a:ext uri="{9D8B030D-6E8A-4147-A177-3AD203B41FA5}">
                      <a16:colId xmlns="" xmlns:a16="http://schemas.microsoft.com/office/drawing/2014/main" val="155935814"/>
                    </a:ext>
                  </a:extLst>
                </a:gridCol>
              </a:tblGrid>
              <a:tr h="1207917">
                <a:tc>
                  <a:txBody>
                    <a:bodyPr/>
                    <a:lstStyle/>
                    <a:p>
                      <a:pPr marL="0" marR="0" algn="ctr">
                        <a:lnSpc>
                          <a:spcPct val="107000"/>
                        </a:lnSpc>
                        <a:spcBef>
                          <a:spcPts val="0"/>
                        </a:spcBef>
                        <a:spcAft>
                          <a:spcPts val="0"/>
                        </a:spcAft>
                      </a:pPr>
                      <a:r>
                        <a:rPr lang="en-US" sz="1100">
                          <a:effectLst/>
                        </a:rPr>
                        <a:t>Subjects\</a:t>
                      </a:r>
                    </a:p>
                    <a:p>
                      <a:pPr marL="0" marR="0" algn="ctr">
                        <a:lnSpc>
                          <a:spcPct val="107000"/>
                        </a:lnSpc>
                        <a:spcBef>
                          <a:spcPts val="0"/>
                        </a:spcBef>
                        <a:spcAft>
                          <a:spcPts val="0"/>
                        </a:spcAft>
                      </a:pPr>
                      <a:r>
                        <a:rPr lang="en-US" sz="1100">
                          <a:effectLst/>
                        </a:rPr>
                        <a:t>students</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Maths</a:t>
                      </a:r>
                    </a:p>
                    <a:p>
                      <a:pPr marL="0" marR="0" algn="ctr">
                        <a:lnSpc>
                          <a:spcPct val="107000"/>
                        </a:lnSpc>
                        <a:spcBef>
                          <a:spcPts val="0"/>
                        </a:spcBef>
                        <a:spcAft>
                          <a:spcPts val="0"/>
                        </a:spcAft>
                      </a:pPr>
                      <a:r>
                        <a:rPr lang="en-US" sz="1100">
                          <a:effectLst/>
                        </a:rPr>
                        <a:t>(150)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Chemistry</a:t>
                      </a:r>
                    </a:p>
                    <a:p>
                      <a:pPr marL="0" marR="0" algn="ctr">
                        <a:lnSpc>
                          <a:spcPct val="107000"/>
                        </a:lnSpc>
                        <a:spcBef>
                          <a:spcPts val="0"/>
                        </a:spcBef>
                        <a:spcAft>
                          <a:spcPts val="0"/>
                        </a:spcAft>
                      </a:pPr>
                      <a:r>
                        <a:rPr lang="en-US" sz="1100">
                          <a:effectLst/>
                        </a:rPr>
                        <a:t>(130)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Physics</a:t>
                      </a:r>
                    </a:p>
                    <a:p>
                      <a:pPr marL="0" marR="0" algn="ctr">
                        <a:lnSpc>
                          <a:spcPct val="107000"/>
                        </a:lnSpc>
                        <a:spcBef>
                          <a:spcPts val="0"/>
                        </a:spcBef>
                        <a:spcAft>
                          <a:spcPts val="0"/>
                        </a:spcAft>
                      </a:pPr>
                      <a:r>
                        <a:rPr lang="en-US" sz="1100">
                          <a:effectLst/>
                        </a:rPr>
                        <a:t>(120)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Geography</a:t>
                      </a:r>
                    </a:p>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History</a:t>
                      </a:r>
                    </a:p>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Computer science</a:t>
                      </a:r>
                    </a:p>
                    <a:p>
                      <a:pPr marL="0" marR="0" algn="ctr">
                        <a:lnSpc>
                          <a:spcPct val="107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047868233"/>
                  </a:ext>
                </a:extLst>
              </a:tr>
              <a:tr h="290255">
                <a:tc>
                  <a:txBody>
                    <a:bodyPr/>
                    <a:lstStyle/>
                    <a:p>
                      <a:pPr marL="0" marR="0" algn="ctr">
                        <a:lnSpc>
                          <a:spcPct val="107000"/>
                        </a:lnSpc>
                        <a:spcBef>
                          <a:spcPts val="0"/>
                        </a:spcBef>
                        <a:spcAft>
                          <a:spcPts val="0"/>
                        </a:spcAft>
                      </a:pPr>
                      <a:r>
                        <a:rPr lang="en-US" sz="1100">
                          <a:effectLst/>
                        </a:rPr>
                        <a:t>Ayush</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063381044"/>
                  </a:ext>
                </a:extLst>
              </a:tr>
              <a:tr h="290255">
                <a:tc>
                  <a:txBody>
                    <a:bodyPr/>
                    <a:lstStyle/>
                    <a:p>
                      <a:pPr marL="0" marR="0" algn="ctr">
                        <a:lnSpc>
                          <a:spcPct val="107000"/>
                        </a:lnSpc>
                        <a:spcBef>
                          <a:spcPts val="0"/>
                        </a:spcBef>
                        <a:spcAft>
                          <a:spcPts val="0"/>
                        </a:spcAft>
                      </a:pPr>
                      <a:r>
                        <a:rPr lang="en-US" sz="1100">
                          <a:effectLst/>
                        </a:rPr>
                        <a:t>Aman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753755700"/>
                  </a:ext>
                </a:extLst>
              </a:tr>
              <a:tr h="290255">
                <a:tc>
                  <a:txBody>
                    <a:bodyPr/>
                    <a:lstStyle/>
                    <a:p>
                      <a:pPr marL="0" marR="0" algn="ctr">
                        <a:lnSpc>
                          <a:spcPct val="107000"/>
                        </a:lnSpc>
                        <a:spcBef>
                          <a:spcPts val="0"/>
                        </a:spcBef>
                        <a:spcAft>
                          <a:spcPts val="0"/>
                        </a:spcAft>
                      </a:pPr>
                      <a:r>
                        <a:rPr lang="en-US" sz="1100">
                          <a:effectLst/>
                        </a:rPr>
                        <a:t>Sajal</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2632496378"/>
                  </a:ext>
                </a:extLst>
              </a:tr>
              <a:tr h="290255">
                <a:tc>
                  <a:txBody>
                    <a:bodyPr/>
                    <a:lstStyle/>
                    <a:p>
                      <a:pPr marL="0" marR="0" algn="ctr">
                        <a:lnSpc>
                          <a:spcPct val="107000"/>
                        </a:lnSpc>
                        <a:spcBef>
                          <a:spcPts val="0"/>
                        </a:spcBef>
                        <a:spcAft>
                          <a:spcPts val="0"/>
                        </a:spcAft>
                      </a:pPr>
                      <a:r>
                        <a:rPr lang="en-US" sz="1100">
                          <a:effectLst/>
                        </a:rPr>
                        <a:t>Rohit</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60</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599945394"/>
                  </a:ext>
                </a:extLst>
              </a:tr>
              <a:tr h="290255">
                <a:tc>
                  <a:txBody>
                    <a:bodyPr/>
                    <a:lstStyle/>
                    <a:p>
                      <a:pPr marL="0" marR="0" algn="ctr">
                        <a:lnSpc>
                          <a:spcPct val="107000"/>
                        </a:lnSpc>
                        <a:spcBef>
                          <a:spcPts val="0"/>
                        </a:spcBef>
                        <a:spcAft>
                          <a:spcPts val="0"/>
                        </a:spcAft>
                      </a:pPr>
                      <a:r>
                        <a:rPr lang="en-US" sz="1100">
                          <a:effectLst/>
                        </a:rPr>
                        <a:t>Muskan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44665405"/>
                  </a:ext>
                </a:extLst>
              </a:tr>
              <a:tr h="290255">
                <a:tc>
                  <a:txBody>
                    <a:bodyPr/>
                    <a:lstStyle/>
                    <a:p>
                      <a:pPr marL="0" marR="0" algn="ctr">
                        <a:lnSpc>
                          <a:spcPct val="107000"/>
                        </a:lnSpc>
                        <a:spcBef>
                          <a:spcPts val="0"/>
                        </a:spcBef>
                        <a:spcAft>
                          <a:spcPts val="0"/>
                        </a:spcAft>
                      </a:pPr>
                      <a:r>
                        <a:rPr lang="en-US" sz="1100">
                          <a:effectLst/>
                        </a:rPr>
                        <a:t>Tanvi</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40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60</a:t>
                      </a:r>
                      <a:endParaRPr lang="en-US" sz="110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3117014523"/>
                  </a:ext>
                </a:extLst>
              </a:tr>
              <a:tr h="290255">
                <a:tc>
                  <a:txBody>
                    <a:bodyPr/>
                    <a:lstStyle/>
                    <a:p>
                      <a:pPr marL="0" marR="0" algn="ctr">
                        <a:lnSpc>
                          <a:spcPct val="107000"/>
                        </a:lnSpc>
                        <a:spcBef>
                          <a:spcPts val="0"/>
                        </a:spcBef>
                        <a:spcAft>
                          <a:spcPts val="0"/>
                        </a:spcAft>
                      </a:pPr>
                      <a:r>
                        <a:rPr lang="en-US" sz="1100">
                          <a:effectLst/>
                        </a:rPr>
                        <a:t>Tarun</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65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77</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a:effectLst/>
                        </a:rPr>
                        <a:t>80</a:t>
                      </a:r>
                      <a:endParaRPr lang="en-US" sz="1100">
                        <a:effectLst/>
                        <a:latin typeface="Calibri" panose="020F0502020204030204" pitchFamily="34" charset="0"/>
                        <a:ea typeface="Calibri" panose="020F0502020204030204" pitchFamily="34" charset="0"/>
                        <a:cs typeface="Mangal"/>
                      </a:endParaRPr>
                    </a:p>
                  </a:txBody>
                  <a:tcPr marL="68580" marR="68580" marT="0" marB="0"/>
                </a:tc>
                <a:tc>
                  <a:txBody>
                    <a:bodyPr/>
                    <a:lstStyle/>
                    <a:p>
                      <a:pPr marL="0" marR="0" algn="ctr">
                        <a:lnSpc>
                          <a:spcPct val="107000"/>
                        </a:lnSpc>
                        <a:spcBef>
                          <a:spcPts val="0"/>
                        </a:spcBef>
                        <a:spcAft>
                          <a:spcPts val="0"/>
                        </a:spcAft>
                      </a:pPr>
                      <a:r>
                        <a:rPr lang="en-US" sz="1100" dirty="0">
                          <a:effectLst/>
                        </a:rPr>
                        <a:t>80</a:t>
                      </a:r>
                      <a:endParaRPr lang="en-US" sz="1100" dirty="0">
                        <a:effectLst/>
                        <a:latin typeface="Calibri" panose="020F0502020204030204" pitchFamily="34" charset="0"/>
                        <a:ea typeface="Calibri" panose="020F0502020204030204" pitchFamily="34" charset="0"/>
                        <a:cs typeface="Mangal"/>
                      </a:endParaRPr>
                    </a:p>
                  </a:txBody>
                  <a:tcPr marL="68580" marR="68580" marT="0" marB="0"/>
                </a:tc>
                <a:extLst>
                  <a:ext uri="{0D108BD9-81ED-4DB2-BD59-A6C34878D82A}">
                    <a16:rowId xmlns="" xmlns:a16="http://schemas.microsoft.com/office/drawing/2014/main" val="909457384"/>
                  </a:ext>
                </a:extLst>
              </a:tr>
            </a:tbl>
          </a:graphicData>
        </a:graphic>
      </p:graphicFrame>
    </p:spTree>
    <p:extLst>
      <p:ext uri="{BB962C8B-B14F-4D97-AF65-F5344CB8AC3E}">
        <p14:creationId xmlns="" xmlns:p14="http://schemas.microsoft.com/office/powerpoint/2010/main" val="1859109330"/>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43840" y="1593669"/>
                <a:ext cx="11800114" cy="5094513"/>
              </a:xfrm>
            </p:spPr>
            <p:txBody>
              <a:bodyPr>
                <a:normAutofit/>
              </a:bodyPr>
              <a:lstStyle/>
              <a:p>
                <a:pPr marL="0" lvl="0" indent="0">
                  <a:buNone/>
                </a:pPr>
                <a:r>
                  <a:rPr lang="en-US" dirty="0"/>
                  <a:t>1) What was the aggregate of marks obtained by </a:t>
                </a:r>
                <a:r>
                  <a:rPr lang="en-US" dirty="0" err="1"/>
                  <a:t>sajal</a:t>
                </a:r>
                <a:r>
                  <a:rPr lang="en-US" dirty="0"/>
                  <a:t> in all the 6 subjects?</a:t>
                </a:r>
              </a:p>
              <a:p>
                <a:pPr marL="0" indent="0">
                  <a:buNone/>
                </a:pPr>
                <a:r>
                  <a:rPr lang="en-US" dirty="0"/>
                  <a:t>Sol) Aggregate marks obtained by </a:t>
                </a:r>
                <a:r>
                  <a:rPr lang="en-US" dirty="0" err="1"/>
                  <a:t>Sajal</a:t>
                </a:r>
                <a:endParaRPr lang="en-US" dirty="0"/>
              </a:p>
              <a:p>
                <a:pPr marL="0" indent="0">
                  <a:buNone/>
                </a:pPr>
                <a:r>
                  <a:rPr lang="en-US" dirty="0"/>
                  <a:t>= (90% of 150)+(60% of 130)+(70% of 120)+(70% of 100)+(90% of 60)+(70% of 40)  =135+78+84+70+54+28 = 449</a:t>
                </a:r>
              </a:p>
              <a:p>
                <a:pPr marL="0" indent="0">
                  <a:buNone/>
                </a:pPr>
                <a:endParaRPr lang="en-US" dirty="0"/>
              </a:p>
              <a:p>
                <a:pPr marL="0" lvl="0" indent="0">
                  <a:buNone/>
                </a:pPr>
                <a:r>
                  <a:rPr lang="en-US" dirty="0"/>
                  <a:t>2) What is the overall % of Tarun?</a:t>
                </a:r>
              </a:p>
              <a:p>
                <a:pPr marL="0" indent="0">
                  <a:buNone/>
                </a:pPr>
                <a:r>
                  <a:rPr lang="en-US" dirty="0"/>
                  <a:t>Sol) Aggregate marks obtained by Tarun</a:t>
                </a:r>
              </a:p>
              <a:p>
                <a:pPr marL="0" indent="0">
                  <a:buNone/>
                </a:pPr>
                <a:r>
                  <a:rPr lang="en-US" dirty="0"/>
                  <a:t>= (65% of 150)+(35% of 130)+(50% of 120)+(77% of 100)+(80% of 60)+(80% of 40) =97.5+45.5+60+77+48+32 = 360</a:t>
                </a:r>
              </a:p>
              <a:p>
                <a:pPr marL="0" indent="0">
                  <a:buNone/>
                </a:pPr>
                <a:r>
                  <a:rPr lang="en-US" dirty="0"/>
                  <a:t>Total maximum marks = (150+130+120+100+60+40) = 600</a:t>
                </a:r>
              </a:p>
              <a:p>
                <a:pPr marL="0" indent="0">
                  <a:buNone/>
                </a:pPr>
                <a:r>
                  <a:rPr lang="en-US" dirty="0"/>
                  <a:t>Overall % of Tarun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360</m:t>
                        </m:r>
                      </m:num>
                      <m:den>
                        <m:r>
                          <a:rPr lang="en-US" i="1">
                            <a:latin typeface="Cambria Math" panose="02040503050406030204" pitchFamily="18" charset="0"/>
                          </a:rPr>
                          <m:t>600</m:t>
                        </m:r>
                      </m:den>
                    </m:f>
                    <m:r>
                      <a:rPr lang="en-US" i="1">
                        <a:latin typeface="Cambria Math" panose="02040503050406030204" pitchFamily="18" charset="0"/>
                      </a:rPr>
                      <m:t>×100</m:t>
                    </m:r>
                  </m:oMath>
                </a14:m>
                <a:r>
                  <a:rPr lang="en-US" dirty="0"/>
                  <a:t>)% = 60%</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43840" y="1593669"/>
                <a:ext cx="11800114" cy="5094513"/>
              </a:xfrm>
              <a:blipFill>
                <a:blip r:embed="rId2"/>
                <a:stretch>
                  <a:fillRect l="-671" t="-1435"/>
                </a:stretch>
              </a:blipFill>
            </p:spPr>
            <p:txBody>
              <a:bodyPr/>
              <a:lstStyle/>
              <a:p>
                <a:r>
                  <a:rPr lang="en-IN">
                    <a:noFill/>
                  </a:rPr>
                  <a:t> </a:t>
                </a:r>
              </a:p>
            </p:txBody>
          </p:sp>
        </mc:Fallback>
      </mc:AlternateContent>
    </p:spTree>
    <p:extLst>
      <p:ext uri="{BB962C8B-B14F-4D97-AF65-F5344CB8AC3E}">
        <p14:creationId xmlns="" xmlns:p14="http://schemas.microsoft.com/office/powerpoint/2010/main" val="19436697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ircle(in)">
                                      <p:cBhvr>
                                        <p:cTn id="20" dur="20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p:cTn id="2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5" end="5"/>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p:cTn id="3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6" end="6"/>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p:cTn id="37"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7" end="7"/>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p:cTn id="4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78674" y="1611086"/>
                <a:ext cx="11608526" cy="4937760"/>
              </a:xfrm>
            </p:spPr>
            <p:txBody>
              <a:bodyPr>
                <a:normAutofit/>
              </a:bodyPr>
              <a:lstStyle/>
              <a:p>
                <a:pPr marL="0" lvl="0" indent="0">
                  <a:buNone/>
                </a:pPr>
                <a:r>
                  <a:rPr lang="en-US" dirty="0"/>
                  <a:t>3) What are the average marks obtained by all the seven students in physics?</a:t>
                </a:r>
              </a:p>
              <a:p>
                <a:pPr marL="0" indent="0">
                  <a:buNone/>
                </a:pPr>
                <a:r>
                  <a:rPr lang="en-US" dirty="0"/>
                  <a:t>Sol) Average marks obtained in physics by all the seven students</a:t>
                </a:r>
              </a:p>
              <a:p>
                <a:pPr marL="0" indent="0">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90%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80%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70%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80%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85%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65% </m:t>
                        </m:r>
                        <m:r>
                          <a:rPr lang="en-US" i="1">
                            <a:latin typeface="Cambria Math" panose="02040503050406030204" pitchFamily="18" charset="0"/>
                          </a:rPr>
                          <m:t>𝑜𝑓</m:t>
                        </m:r>
                        <m:r>
                          <a:rPr lang="en-US" i="1">
                            <a:latin typeface="Cambria Math" panose="02040503050406030204" pitchFamily="18" charset="0"/>
                          </a:rPr>
                          <m:t> 120</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50% </m:t>
                        </m:r>
                        <m:r>
                          <a:rPr lang="en-US" i="1">
                            <a:latin typeface="Cambria Math" panose="02040503050406030204" pitchFamily="18" charset="0"/>
                          </a:rPr>
                          <m:t>𝑜𝑓</m:t>
                        </m:r>
                        <m:r>
                          <a:rPr lang="en-US" i="1">
                            <a:latin typeface="Cambria Math" panose="02040503050406030204" pitchFamily="18" charset="0"/>
                          </a:rPr>
                          <m:t> 120</m:t>
                        </m:r>
                      </m:e>
                    </m:d>
                  </m:oMath>
                </a14:m>
                <a:r>
                  <a:rPr lang="en-US" dirty="0"/>
                  <a:t>)</a:t>
                </a:r>
              </a:p>
              <a:p>
                <a:pPr marL="0" indent="0">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d>
                      <m:dPr>
                        <m:ctrlPr>
                          <a:rPr lang="en-US" i="1" smtClean="0">
                            <a:latin typeface="Cambria Math" panose="02040503050406030204" pitchFamily="18" charset="0"/>
                          </a:rPr>
                        </m:ctrlPr>
                      </m:dPr>
                      <m:e>
                        <m:r>
                          <a:rPr lang="en-US" i="1">
                            <a:latin typeface="Cambria Math" panose="02040503050406030204" pitchFamily="18" charset="0"/>
                          </a:rPr>
                          <m:t>90+80+70+80+85+65+50</m:t>
                        </m:r>
                        <m:r>
                          <a:rPr lang="en-US" b="0" i="1" smtClean="0">
                            <a:latin typeface="Cambria Math" panose="02040503050406030204" pitchFamily="18" charset="0"/>
                          </a:rPr>
                          <m:t>)</m:t>
                        </m:r>
                        <m:r>
                          <a:rPr lang="en-US" i="1">
                            <a:latin typeface="Cambria Math" panose="02040503050406030204" pitchFamily="18" charset="0"/>
                          </a:rPr>
                          <m:t>%</m:t>
                        </m:r>
                      </m:e>
                    </m:d>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120</m:t>
                    </m:r>
                  </m:oMath>
                </a14:m>
                <a:endParaRPr lang="en-US" dirty="0"/>
              </a:p>
              <a:p>
                <a:pPr marL="0" indent="0">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×520% </m:t>
                    </m:r>
                    <m:r>
                      <a:rPr lang="en-US" i="1">
                        <a:latin typeface="Cambria Math" panose="02040503050406030204" pitchFamily="18" charset="0"/>
                      </a:rPr>
                      <m:t>𝑜𝑓</m:t>
                    </m:r>
                    <m:r>
                      <a:rPr lang="en-US" i="1">
                        <a:latin typeface="Cambria Math" panose="02040503050406030204" pitchFamily="18" charset="0"/>
                      </a:rPr>
                      <m:t> 120= </m:t>
                    </m:r>
                    <m:f>
                      <m:fPr>
                        <m:ctrlPr>
                          <a:rPr lang="en-US" i="1">
                            <a:latin typeface="Cambria Math" panose="02040503050406030204" pitchFamily="18" charset="0"/>
                          </a:rPr>
                        </m:ctrlPr>
                      </m:fPr>
                      <m:num>
                        <m:r>
                          <a:rPr lang="en-US" i="1">
                            <a:latin typeface="Cambria Math" panose="02040503050406030204" pitchFamily="18" charset="0"/>
                          </a:rPr>
                          <m:t>624</m:t>
                        </m:r>
                      </m:num>
                      <m:den>
                        <m:r>
                          <a:rPr lang="en-US" i="1">
                            <a:latin typeface="Cambria Math" panose="02040503050406030204" pitchFamily="18" charset="0"/>
                          </a:rPr>
                          <m:t>7</m:t>
                        </m:r>
                      </m:den>
                    </m:f>
                    <m:r>
                      <a:rPr lang="en-US" i="1">
                        <a:latin typeface="Cambria Math" panose="02040503050406030204" pitchFamily="18" charset="0"/>
                      </a:rPr>
                      <m:t>=89.14</m:t>
                    </m:r>
                  </m:oMath>
                </a14:m>
                <a:endParaRPr lang="en-US" dirty="0"/>
              </a:p>
              <a:p>
                <a:pPr marL="0" indent="0">
                  <a:buNone/>
                </a:pPr>
                <a:endParaRPr lang="en-US" dirty="0"/>
              </a:p>
              <a:p>
                <a:pPr marL="0" lvl="0" indent="0">
                  <a:buNone/>
                </a:pPr>
                <a:r>
                  <a:rPr lang="en-US" dirty="0"/>
                  <a:t>4) The number of students who obtained 60% and above marks in all the subjects is?</a:t>
                </a:r>
              </a:p>
              <a:p>
                <a:pPr marL="0" indent="0">
                  <a:buNone/>
                </a:pPr>
                <a:r>
                  <a:rPr lang="en-US" dirty="0"/>
                  <a:t>Sol) From the table it is clear that </a:t>
                </a:r>
                <a:r>
                  <a:rPr lang="en-US" dirty="0" err="1"/>
                  <a:t>sajal</a:t>
                </a:r>
                <a:r>
                  <a:rPr lang="en-US" dirty="0"/>
                  <a:t> and Rohit have 60 % or more marks in each of the six subjects.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8674" y="1611086"/>
                <a:ext cx="11608526" cy="4937760"/>
              </a:xfrm>
              <a:blipFill>
                <a:blip r:embed="rId2"/>
                <a:stretch>
                  <a:fillRect l="-683" t="-1481" r="-893"/>
                </a:stretch>
              </a:blipFill>
            </p:spPr>
            <p:txBody>
              <a:bodyPr/>
              <a:lstStyle/>
              <a:p>
                <a:r>
                  <a:rPr lang="en-IN">
                    <a:noFill/>
                  </a:rPr>
                  <a:t> </a:t>
                </a:r>
              </a:p>
            </p:txBody>
          </p:sp>
        </mc:Fallback>
      </mc:AlternateContent>
    </p:spTree>
    <p:extLst>
      <p:ext uri="{BB962C8B-B14F-4D97-AF65-F5344CB8AC3E}">
        <p14:creationId xmlns="" xmlns:p14="http://schemas.microsoft.com/office/powerpoint/2010/main" val="38419408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22514" y="1802674"/>
                <a:ext cx="10983686" cy="4416011"/>
              </a:xfrm>
            </p:spPr>
            <p:txBody>
              <a:bodyPr>
                <a:normAutofit/>
              </a:bodyPr>
              <a:lstStyle/>
              <a:p>
                <a:pPr marL="0" lvl="0" indent="0">
                  <a:buNone/>
                </a:pPr>
                <a:r>
                  <a:rPr lang="en-US" dirty="0"/>
                  <a:t>5) In which subject is the overall percentage the best?</a:t>
                </a:r>
              </a:p>
              <a:p>
                <a:pPr marL="0" lvl="0" indent="0">
                  <a:buNone/>
                </a:pPr>
                <a:r>
                  <a:rPr lang="en-US" dirty="0"/>
                  <a:t>Sol) </a:t>
                </a:r>
                <a14:m>
                  <m:oMath xmlns:m="http://schemas.openxmlformats.org/officeDocument/2006/math">
                    <m:r>
                      <a:rPr lang="en-US" i="1">
                        <a:latin typeface="Cambria Math" panose="02040503050406030204" pitchFamily="18" charset="0"/>
                      </a:rPr>
                      <m:t>𝑀𝑎𝑡h𝑠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90+100+90+80+80+70+65</m:t>
                        </m:r>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=82.14%</m:t>
                    </m:r>
                  </m:oMath>
                </a14:m>
                <a:endParaRPr lang="en-US" dirty="0"/>
              </a:p>
              <a:p>
                <a:pPr lvl="1"/>
                <a14:m>
                  <m:oMath xmlns:m="http://schemas.openxmlformats.org/officeDocument/2006/math">
                    <m:r>
                      <a:rPr lang="en-US" i="1">
                        <a:latin typeface="Cambria Math" panose="02040503050406030204" pitchFamily="18" charset="0"/>
                      </a:rPr>
                      <m:t>𝐶h𝑒𝑚𝑖𝑠𝑡𝑟𝑦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50+80+60+65+65+75+35</m:t>
                        </m:r>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=61.43%</m:t>
                    </m:r>
                  </m:oMath>
                </a14:m>
                <a:endParaRPr lang="en-US" dirty="0"/>
              </a:p>
              <a:p>
                <a:pPr lvl="1"/>
                <a14:m>
                  <m:oMath xmlns:m="http://schemas.openxmlformats.org/officeDocument/2006/math">
                    <m:r>
                      <a:rPr lang="en-US" i="1">
                        <a:latin typeface="Cambria Math" panose="02040503050406030204" pitchFamily="18" charset="0"/>
                      </a:rPr>
                      <m:t>𝑃h𝑦𝑠𝑖𝑐𝑠</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90+80+70+80+85+65+50</m:t>
                            </m:r>
                          </m:e>
                        </m:d>
                      </m:e>
                    </m:d>
                    <m:r>
                      <a:rPr lang="en-US" b="0" i="1" smtClean="0">
                        <a:latin typeface="Cambria Math" panose="02040503050406030204" pitchFamily="18" charset="0"/>
                      </a:rPr>
                      <m:t>%</m:t>
                    </m:r>
                    <m:r>
                      <a:rPr lang="en-US" i="1">
                        <a:latin typeface="Cambria Math" panose="02040503050406030204" pitchFamily="18" charset="0"/>
                      </a:rPr>
                      <m:t>=74.29%</m:t>
                    </m:r>
                  </m:oMath>
                </a14:m>
                <a:endParaRPr lang="en-US" dirty="0"/>
              </a:p>
              <a:p>
                <a:pPr lvl="1"/>
                <a14:m>
                  <m:oMath xmlns:m="http://schemas.openxmlformats.org/officeDocument/2006/math">
                    <m:r>
                      <a:rPr lang="en-US" i="1">
                        <a:latin typeface="Cambria Math" panose="02040503050406030204" pitchFamily="18" charset="0"/>
                      </a:rPr>
                      <m:t>𝐺𝑒𝑜𝑔𝑟𝑎𝑝h𝑦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60+40+70+80+95+85+77</m:t>
                        </m:r>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=72.43%</m:t>
                    </m:r>
                  </m:oMath>
                </a14:m>
                <a:endParaRPr lang="en-US" dirty="0"/>
              </a:p>
              <a:p>
                <a:pPr lvl="1"/>
                <a14:m>
                  <m:oMath xmlns:m="http://schemas.openxmlformats.org/officeDocument/2006/math">
                    <m:r>
                      <a:rPr lang="en-US" i="1">
                        <a:latin typeface="Cambria Math" panose="02040503050406030204" pitchFamily="18" charset="0"/>
                      </a:rPr>
                      <m:t>𝐻𝑖𝑠𝑡𝑜𝑟𝑦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70+80+90+60+50+40+80</m:t>
                        </m:r>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=67.14%</m:t>
                    </m:r>
                  </m:oMath>
                </a14:m>
                <a:endParaRPr lang="en-US" dirty="0"/>
              </a:p>
              <a:p>
                <a:pPr lvl="1"/>
                <a14:m>
                  <m:oMath xmlns:m="http://schemas.openxmlformats.org/officeDocument/2006/math">
                    <m:r>
                      <a:rPr lang="en-US" i="1">
                        <a:latin typeface="Cambria Math" panose="02040503050406030204" pitchFamily="18" charset="0"/>
                      </a:rPr>
                      <m:t>𝐶𝑜𝑚𝑝𝑢𝑡𝑒𝑒𝑟</m:t>
                    </m:r>
                    <m:r>
                      <a:rPr lang="en-US" i="1">
                        <a:latin typeface="Cambria Math" panose="02040503050406030204" pitchFamily="18" charset="0"/>
                      </a:rPr>
                      <m:t> </m:t>
                    </m:r>
                    <m:r>
                      <a:rPr lang="en-US" i="1">
                        <a:latin typeface="Cambria Math" panose="02040503050406030204" pitchFamily="18" charset="0"/>
                      </a:rPr>
                      <m:t>𝑆𝑐𝑖𝑒𝑛𝑐𝑒</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7</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80+70+70+60+90+60+80</m:t>
                        </m:r>
                        <m:r>
                          <a:rPr lang="en-US" b="0" i="1" smtClean="0">
                            <a:latin typeface="Cambria Math" panose="02040503050406030204" pitchFamily="18" charset="0"/>
                          </a:rPr>
                          <m:t>]</m:t>
                        </m:r>
                      </m:e>
                    </m:d>
                    <m:r>
                      <a:rPr lang="en-US" b="0" i="1" smtClean="0">
                        <a:latin typeface="Cambria Math" panose="02040503050406030204" pitchFamily="18" charset="0"/>
                      </a:rPr>
                      <m:t>%</m:t>
                    </m:r>
                    <m:r>
                      <a:rPr lang="en-US" i="1">
                        <a:latin typeface="Cambria Math" panose="02040503050406030204" pitchFamily="18" charset="0"/>
                      </a:rPr>
                      <m:t>=72.86%</m:t>
                    </m:r>
                  </m:oMath>
                </a14:m>
                <a:endParaRPr lang="en-US" dirty="0"/>
              </a:p>
              <a:p>
                <a:r>
                  <a:rPr lang="en-US" dirty="0"/>
                  <a:t>Clearly, this percentage is highest for </a:t>
                </a:r>
                <a:r>
                  <a:rPr lang="en-US" dirty="0" err="1"/>
                  <a:t>maths</a:t>
                </a:r>
                <a:r>
                  <a:rPr lang="en-US" dirty="0"/>
                  <a: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514" y="1802674"/>
                <a:ext cx="10983686" cy="4416011"/>
              </a:xfrm>
              <a:blipFill>
                <a:blip r:embed="rId2"/>
                <a:stretch>
                  <a:fillRect l="-721" t="-1796"/>
                </a:stretch>
              </a:blipFill>
            </p:spPr>
            <p:txBody>
              <a:bodyPr/>
              <a:lstStyle/>
              <a:p>
                <a:r>
                  <a:rPr lang="en-IN">
                    <a:noFill/>
                  </a:rPr>
                  <a:t> </a:t>
                </a:r>
              </a:p>
            </p:txBody>
          </p:sp>
        </mc:Fallback>
      </mc:AlternateContent>
    </p:spTree>
    <p:extLst>
      <p:ext uri="{BB962C8B-B14F-4D97-AF65-F5344CB8AC3E}">
        <p14:creationId xmlns="" xmlns:p14="http://schemas.microsoft.com/office/powerpoint/2010/main" val="40585982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463000"/>
            <a:ext cx="8610600" cy="1293028"/>
          </a:xfrm>
        </p:spPr>
        <p:txBody>
          <a:bodyPr/>
          <a:lstStyle/>
          <a:p>
            <a:r>
              <a:rPr lang="en-US" dirty="0"/>
              <a:t>Bar Graphs</a:t>
            </a:r>
            <a:br>
              <a:rPr lang="en-US" dirty="0"/>
            </a:br>
            <a:endParaRPr lang="en-US" dirty="0"/>
          </a:p>
        </p:txBody>
      </p:sp>
      <p:sp>
        <p:nvSpPr>
          <p:cNvPr id="3" name="Content Placeholder 2"/>
          <p:cNvSpPr>
            <a:spLocks noGrp="1"/>
          </p:cNvSpPr>
          <p:nvPr>
            <p:ph idx="1"/>
          </p:nvPr>
        </p:nvSpPr>
        <p:spPr>
          <a:xfrm>
            <a:off x="383177" y="1550126"/>
            <a:ext cx="11123023" cy="4668559"/>
          </a:xfrm>
        </p:spPr>
        <p:txBody>
          <a:bodyPr/>
          <a:lstStyle/>
          <a:p>
            <a:pPr marL="0" indent="0">
              <a:buNone/>
            </a:pPr>
            <a:r>
              <a:rPr lang="en-US" dirty="0"/>
              <a:t>1)The bar graph given below shows the foreign exchange reserves of a country from 1991-92 to 1998-99. Answer the questions based on this graph</a:t>
            </a:r>
          </a:p>
          <a:p>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2972888" y="2749408"/>
            <a:ext cx="5943600" cy="314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66634011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17713" y="1558834"/>
                <a:ext cx="11678195" cy="5103223"/>
              </a:xfrm>
            </p:spPr>
            <p:txBody>
              <a:bodyPr/>
              <a:lstStyle/>
              <a:p>
                <a:pPr marL="0" lvl="0" indent="0">
                  <a:buNone/>
                </a:pPr>
                <a:r>
                  <a:rPr lang="en-US" dirty="0"/>
                  <a:t>1) The foreign exchange reserves in 1997-98 was how many times that in 1994-95?</a:t>
                </a:r>
              </a:p>
              <a:p>
                <a:pPr marL="0" indent="0">
                  <a:buNone/>
                </a:pPr>
                <a:r>
                  <a:rPr lang="en-US" dirty="0"/>
                  <a:t>Sol) Required ratio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5040</m:t>
                        </m:r>
                      </m:num>
                      <m:den>
                        <m:r>
                          <a:rPr lang="en-US" i="1">
                            <a:latin typeface="Cambria Math" panose="02040503050406030204" pitchFamily="18" charset="0"/>
                          </a:rPr>
                          <m:t>3360</m:t>
                        </m:r>
                      </m:den>
                    </m:f>
                    <m:r>
                      <a:rPr lang="en-US" i="1">
                        <a:latin typeface="Cambria Math" panose="02040503050406030204" pitchFamily="18" charset="0"/>
                      </a:rPr>
                      <m:t>=1.5</m:t>
                    </m:r>
                  </m:oMath>
                </a14:m>
                <a:endParaRPr lang="en-US" dirty="0"/>
              </a:p>
              <a:p>
                <a:pPr marL="0" indent="0">
                  <a:buNone/>
                </a:pPr>
                <a:endParaRPr lang="en-US" dirty="0"/>
              </a:p>
              <a:p>
                <a:pPr marL="0" lvl="0" indent="0">
                  <a:buNone/>
                </a:pPr>
                <a:r>
                  <a:rPr lang="en-US" dirty="0"/>
                  <a:t>2) What was the % increase in the foreign exchange reserves in 1997-98 over 1993-94?</a:t>
                </a:r>
              </a:p>
              <a:p>
                <a:pPr marL="0" indent="0">
                  <a:buNone/>
                </a:pPr>
                <a:r>
                  <a:rPr lang="en-US" dirty="0"/>
                  <a:t>Sol) Foreign exchange reserves in 1997-98 = 5040 million US$</a:t>
                </a:r>
              </a:p>
              <a:p>
                <a:pPr marL="0" indent="0">
                  <a:buNone/>
                </a:pPr>
                <a:r>
                  <a:rPr lang="en-US" dirty="0"/>
                  <a:t>Foreign exchange reserves in 1993-94 = 2520 million US $</a:t>
                </a:r>
              </a:p>
              <a:p>
                <a:pPr marL="0" indent="0">
                  <a:buNone/>
                </a:pPr>
                <a:r>
                  <a:rPr lang="en-US" dirty="0"/>
                  <a:t>Increase = (5040-2520) = 2520 million US $</a:t>
                </a:r>
              </a:p>
              <a:p>
                <a:pPr marL="0" indent="0">
                  <a:buNone/>
                </a:pPr>
                <a:r>
                  <a:rPr lang="en-US" dirty="0"/>
                  <a:t>Percentage Increase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2520</m:t>
                            </m:r>
                          </m:num>
                          <m:den>
                            <m:r>
                              <a:rPr lang="en-US" i="1">
                                <a:latin typeface="Cambria Math" panose="02040503050406030204" pitchFamily="18" charset="0"/>
                              </a:rPr>
                              <m:t>2520</m:t>
                            </m:r>
                          </m:den>
                        </m:f>
                        <m:r>
                          <a:rPr lang="en-US" i="1">
                            <a:latin typeface="Cambria Math" panose="02040503050406030204" pitchFamily="18" charset="0"/>
                          </a:rPr>
                          <m:t>×100</m:t>
                        </m:r>
                      </m:e>
                    </m:d>
                    <m:r>
                      <a:rPr lang="en-US" i="1">
                        <a:latin typeface="Cambria Math" panose="02040503050406030204" pitchFamily="18" charset="0"/>
                      </a:rPr>
                      <m:t>%=100%</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7713" y="1558834"/>
                <a:ext cx="11678195" cy="5103223"/>
              </a:xfrm>
              <a:blipFill>
                <a:blip r:embed="rId2"/>
                <a:stretch>
                  <a:fillRect l="-679" t="-1553"/>
                </a:stretch>
              </a:blipFill>
            </p:spPr>
            <p:txBody>
              <a:bodyPr/>
              <a:lstStyle/>
              <a:p>
                <a:r>
                  <a:rPr lang="en-US">
                    <a:noFill/>
                  </a:rPr>
                  <a:t> </a:t>
                </a:r>
              </a:p>
            </p:txBody>
          </p:sp>
        </mc:Fallback>
      </mc:AlternateContent>
    </p:spTree>
    <p:extLst>
      <p:ext uri="{BB962C8B-B14F-4D97-AF65-F5344CB8AC3E}">
        <p14:creationId xmlns="" xmlns:p14="http://schemas.microsoft.com/office/powerpoint/2010/main" val="316419761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circle(in)">
                                      <p:cBhvr>
                                        <p:cTn id="43" dur="20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6" end="6"/>
                                            </p:txEl>
                                          </p:spTgt>
                                        </p:tgtEl>
                                      </p:cBhvr>
                                    </p:animEffect>
                                  </p:childTnLst>
                                </p:cTn>
                              </p:par>
                              <p:par>
                                <p:cTn id="64" presetID="31" presetClass="entr" presetSubtype="0" fill="hold" nodeType="withEffect">
                                  <p:stCondLst>
                                    <p:cond delay="0"/>
                                  </p:stCondLst>
                                  <p:childTnLst>
                                    <p:set>
                                      <p:cBhvr>
                                        <p:cTn id="65" dur="1" fill="hold">
                                          <p:stCondLst>
                                            <p:cond delay="0"/>
                                          </p:stCondLst>
                                        </p:cTn>
                                        <p:tgtEl>
                                          <p:spTgt spid="3">
                                            <p:txEl>
                                              <p:pRg st="7" end="7"/>
                                            </p:txEl>
                                          </p:spTgt>
                                        </p:tgtEl>
                                        <p:attrNameLst>
                                          <p:attrName>style.visibility</p:attrName>
                                        </p:attrNameLst>
                                      </p:cBhvr>
                                      <p:to>
                                        <p:strVal val="visible"/>
                                      </p:to>
                                    </p:set>
                                    <p:anim calcmode="lin" valueType="num">
                                      <p:cBhvr>
                                        <p:cTn id="66"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7"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8"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91589" y="1584960"/>
                <a:ext cx="11773988" cy="5103223"/>
              </a:xfrm>
            </p:spPr>
            <p:txBody>
              <a:bodyPr/>
              <a:lstStyle/>
              <a:p>
                <a:pPr marL="0" lvl="0" indent="0">
                  <a:buNone/>
                </a:pPr>
                <a:r>
                  <a:rPr lang="en-US" dirty="0"/>
                  <a:t>4) For which year, the % increase of foreign exchange reserves over the previous year, is the highest ?</a:t>
                </a:r>
              </a:p>
              <a:p>
                <a:pPr marL="0" indent="0">
                  <a:buNone/>
                </a:pPr>
                <a:r>
                  <a:rPr lang="en-US" dirty="0"/>
                  <a:t>Sol) The Percentage increase in reserves during these years compared to previous years are </a:t>
                </a:r>
              </a:p>
              <a:p>
                <a:pPr lvl="1"/>
                <a14:m>
                  <m:oMath xmlns:m="http://schemas.openxmlformats.org/officeDocument/2006/math">
                    <m:r>
                      <a:rPr lang="en-US" i="1">
                        <a:latin typeface="Cambria Math" panose="02040503050406030204" pitchFamily="18" charset="0"/>
                      </a:rPr>
                      <m:t>1992−93=</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3720−2640</m:t>
                            </m:r>
                          </m:num>
                          <m:den>
                            <m:r>
                              <a:rPr lang="en-US" i="1">
                                <a:latin typeface="Cambria Math" panose="02040503050406030204" pitchFamily="18" charset="0"/>
                              </a:rPr>
                              <m:t>2640</m:t>
                            </m:r>
                          </m:den>
                        </m:f>
                        <m:r>
                          <a:rPr lang="en-US" i="1">
                            <a:latin typeface="Cambria Math" panose="02040503050406030204" pitchFamily="18" charset="0"/>
                          </a:rPr>
                          <m:t>×100</m:t>
                        </m:r>
                      </m:e>
                    </m:d>
                    <m:r>
                      <a:rPr lang="en-US" i="1">
                        <a:latin typeface="Cambria Math" panose="02040503050406030204" pitchFamily="18" charset="0"/>
                      </a:rPr>
                      <m:t>%=40.91%</m:t>
                    </m:r>
                  </m:oMath>
                </a14:m>
                <a:endParaRPr lang="en-US" dirty="0"/>
              </a:p>
              <a:p>
                <a:pPr lvl="1"/>
                <a14:m>
                  <m:oMath xmlns:m="http://schemas.openxmlformats.org/officeDocument/2006/math">
                    <m:r>
                      <a:rPr lang="en-US" i="1">
                        <a:latin typeface="Cambria Math" panose="02040503050406030204" pitchFamily="18" charset="0"/>
                      </a:rPr>
                      <m:t>1994−95=</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3360−2520</m:t>
                            </m:r>
                          </m:num>
                          <m:den>
                            <m:r>
                              <a:rPr lang="en-US" i="1">
                                <a:latin typeface="Cambria Math" panose="02040503050406030204" pitchFamily="18" charset="0"/>
                              </a:rPr>
                              <m:t>2520</m:t>
                            </m:r>
                          </m:den>
                        </m:f>
                        <m:r>
                          <a:rPr lang="en-US" i="1">
                            <a:latin typeface="Cambria Math" panose="02040503050406030204" pitchFamily="18" charset="0"/>
                          </a:rPr>
                          <m:t>×100</m:t>
                        </m:r>
                      </m:e>
                    </m:d>
                    <m:r>
                      <a:rPr lang="en-US" i="1">
                        <a:latin typeface="Cambria Math" panose="02040503050406030204" pitchFamily="18" charset="0"/>
                      </a:rPr>
                      <m:t>%=33.33%</m:t>
                    </m:r>
                  </m:oMath>
                </a14:m>
                <a:endParaRPr lang="en-US" dirty="0"/>
              </a:p>
              <a:p>
                <a:pPr lvl="1"/>
                <a14:m>
                  <m:oMath xmlns:m="http://schemas.openxmlformats.org/officeDocument/2006/math">
                    <m:r>
                      <a:rPr lang="en-US" i="1">
                        <a:latin typeface="Cambria Math" panose="02040503050406030204" pitchFamily="18" charset="0"/>
                      </a:rPr>
                      <m:t>1996−97=</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4320−3120</m:t>
                            </m:r>
                          </m:num>
                          <m:den>
                            <m:r>
                              <a:rPr lang="en-US" i="1">
                                <a:latin typeface="Cambria Math" panose="02040503050406030204" pitchFamily="18" charset="0"/>
                              </a:rPr>
                              <m:t>3120</m:t>
                            </m:r>
                          </m:den>
                        </m:f>
                        <m:r>
                          <a:rPr lang="en-US" i="1">
                            <a:latin typeface="Cambria Math" panose="02040503050406030204" pitchFamily="18" charset="0"/>
                          </a:rPr>
                          <m:t>×100</m:t>
                        </m:r>
                      </m:e>
                    </m:d>
                    <m:r>
                      <a:rPr lang="en-US" i="1">
                        <a:latin typeface="Cambria Math" panose="02040503050406030204" pitchFamily="18" charset="0"/>
                      </a:rPr>
                      <m:t>%=38.46%</m:t>
                    </m:r>
                  </m:oMath>
                </a14:m>
                <a:endParaRPr lang="en-US" dirty="0"/>
              </a:p>
              <a:p>
                <a:pPr lvl="1"/>
                <a14:m>
                  <m:oMath xmlns:m="http://schemas.openxmlformats.org/officeDocument/2006/math">
                    <m:r>
                      <a:rPr lang="en-US" i="1">
                        <a:latin typeface="Cambria Math" panose="02040503050406030204" pitchFamily="18" charset="0"/>
                      </a:rPr>
                      <m:t>1997−98=</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5040−4320</m:t>
                            </m:r>
                          </m:num>
                          <m:den>
                            <m:r>
                              <a:rPr lang="en-US" i="1">
                                <a:latin typeface="Cambria Math" panose="02040503050406030204" pitchFamily="18" charset="0"/>
                              </a:rPr>
                              <m:t>4320</m:t>
                            </m:r>
                          </m:den>
                        </m:f>
                        <m:r>
                          <a:rPr lang="en-US" i="1">
                            <a:latin typeface="Cambria Math" panose="02040503050406030204" pitchFamily="18" charset="0"/>
                          </a:rPr>
                          <m:t>×100</m:t>
                        </m:r>
                      </m:e>
                    </m:d>
                    <m:r>
                      <a:rPr lang="en-US" i="1">
                        <a:latin typeface="Cambria Math" panose="02040503050406030204" pitchFamily="18" charset="0"/>
                      </a:rPr>
                      <m:t>%=16.67%</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1589" y="1584960"/>
                <a:ext cx="11773988" cy="5103223"/>
              </a:xfrm>
              <a:blipFill>
                <a:blip r:embed="rId2"/>
                <a:stretch>
                  <a:fillRect l="-673" t="-1553"/>
                </a:stretch>
              </a:blipFill>
            </p:spPr>
            <p:txBody>
              <a:bodyPr/>
              <a:lstStyle/>
              <a:p>
                <a:r>
                  <a:rPr lang="en-IN">
                    <a:noFill/>
                  </a:rPr>
                  <a:t> </a:t>
                </a:r>
              </a:p>
            </p:txBody>
          </p:sp>
        </mc:Fallback>
      </mc:AlternateContent>
    </p:spTree>
    <p:extLst>
      <p:ext uri="{BB962C8B-B14F-4D97-AF65-F5344CB8AC3E}">
        <p14:creationId xmlns="" xmlns:p14="http://schemas.microsoft.com/office/powerpoint/2010/main" val="929242201"/>
      </p:ext>
    </p:extLst>
  </p:cSld>
  <p:clrMapOvr>
    <a:masterClrMapping/>
  </p:clrMapOvr>
  <mc:AlternateContent xmlns:mc="http://schemas.openxmlformats.org/markup-compatibility/2006">
    <mc:Choice xmlns=""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09006" y="1689463"/>
                <a:ext cx="11704320" cy="4885507"/>
              </a:xfrm>
            </p:spPr>
            <p:txBody>
              <a:bodyPr>
                <a:normAutofit fontScale="92500" lnSpcReduction="10000"/>
              </a:bodyPr>
              <a:lstStyle/>
              <a:p>
                <a:pPr marL="0" lvl="0" indent="0">
                  <a:buNone/>
                </a:pPr>
                <a:r>
                  <a:rPr lang="en-US" dirty="0"/>
                  <a:t>5) The foreign exchange reserves in 1996-97 were approximately what % of the average foreign exchange reserves over the period under review?</a:t>
                </a:r>
              </a:p>
              <a:p>
                <a:pPr marL="0" indent="0">
                  <a:buNone/>
                </a:pPr>
                <a:r>
                  <a:rPr lang="en-US" dirty="0"/>
                  <a:t>Sol) Average foreign exchange reserves over the given period =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2640+3720+2520+3360+3120+4320+5040+3120</m:t>
                        </m:r>
                        <m:r>
                          <a:rPr lang="en-US" b="0" i="1" smtClean="0">
                            <a:latin typeface="Cambria Math" panose="02040503050406030204" pitchFamily="18" charset="0"/>
                          </a:rPr>
                          <m:t>]</m:t>
                        </m:r>
                      </m:e>
                    </m:d>
                    <m:r>
                      <a:rPr lang="en-US" i="1">
                        <a:latin typeface="Cambria Math" panose="02040503050406030204" pitchFamily="18" charset="0"/>
                      </a:rPr>
                      <m:t>𝑚𝑖𝑙𝑙𝑖𝑜𝑛𝑈𝑆</m:t>
                    </m:r>
                    <m:r>
                      <a:rPr lang="en-US" i="1">
                        <a:latin typeface="Cambria Math" panose="02040503050406030204" pitchFamily="18" charset="0"/>
                      </a:rPr>
                      <m:t>$=3480 </m:t>
                    </m:r>
                    <m:r>
                      <a:rPr lang="en-US" i="1">
                        <a:latin typeface="Cambria Math" panose="02040503050406030204" pitchFamily="18" charset="0"/>
                      </a:rPr>
                      <m:t>𝑚𝑖𝑙𝑙𝑖𝑜𝑛</m:t>
                    </m:r>
                    <m:r>
                      <a:rPr lang="en-US" i="1">
                        <a:latin typeface="Cambria Math" panose="02040503050406030204" pitchFamily="18" charset="0"/>
                      </a:rPr>
                      <m:t> </m:t>
                    </m:r>
                    <m:r>
                      <a:rPr lang="en-US" i="1">
                        <a:latin typeface="Cambria Math" panose="02040503050406030204" pitchFamily="18" charset="0"/>
                      </a:rPr>
                      <m:t>𝑈𝑆</m:t>
                    </m:r>
                    <m:r>
                      <a:rPr lang="en-US" i="1">
                        <a:latin typeface="Cambria Math" panose="02040503050406030204" pitchFamily="18" charset="0"/>
                      </a:rPr>
                      <m:t>$</m:t>
                    </m:r>
                  </m:oMath>
                </a14:m>
                <a:endParaRPr lang="en-US" dirty="0"/>
              </a:p>
              <a:p>
                <a:pPr marL="0" indent="0">
                  <a:buNone/>
                </a:pPr>
                <a:r>
                  <a:rPr lang="en-US" dirty="0"/>
                  <a:t>Foreign, exchange reserves in 1996-97=4320 million US $</a:t>
                </a:r>
              </a:p>
              <a:p>
                <a:pPr marL="0" indent="0">
                  <a:buNone/>
                </a:pPr>
                <a:r>
                  <a:rPr lang="en-US" dirty="0"/>
                  <a:t>Required Percentage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4320</m:t>
                            </m:r>
                          </m:num>
                          <m:den>
                            <m:r>
                              <a:rPr lang="en-US" i="1">
                                <a:latin typeface="Cambria Math" panose="02040503050406030204" pitchFamily="18" charset="0"/>
                              </a:rPr>
                              <m:t>3480</m:t>
                            </m:r>
                          </m:den>
                        </m:f>
                        <m:r>
                          <a:rPr lang="en-US" i="1">
                            <a:latin typeface="Cambria Math" panose="02040503050406030204" pitchFamily="18" charset="0"/>
                          </a:rPr>
                          <m:t>×100</m:t>
                        </m:r>
                      </m:e>
                    </m:d>
                    <m:r>
                      <a:rPr lang="en-US" i="1">
                        <a:latin typeface="Cambria Math" panose="02040503050406030204" pitchFamily="18" charset="0"/>
                      </a:rPr>
                      <m:t>%=124.14%=125%</m:t>
                    </m:r>
                  </m:oMath>
                </a14:m>
                <a:endParaRPr lang="en-US" dirty="0"/>
              </a:p>
              <a:p>
                <a:pPr marL="0" indent="0">
                  <a:buNone/>
                </a:pPr>
                <a:endParaRPr lang="en-US" dirty="0"/>
              </a:p>
              <a:p>
                <a:pPr marL="0" lvl="0" indent="0">
                  <a:buNone/>
                </a:pPr>
                <a:r>
                  <a:rPr lang="en-US" dirty="0"/>
                  <a:t>6) The ratio of the number of years, in which the foreign exchange reserves are above the average reserves, to those in which the reserves are below the average reserves?</a:t>
                </a:r>
              </a:p>
              <a:p>
                <a:pPr marL="0" indent="0">
                  <a:buNone/>
                </a:pPr>
                <a:r>
                  <a:rPr lang="en-US" dirty="0"/>
                  <a:t>Sol) Average foreign exchange reserves over the given period = 3480 million US $. </a:t>
                </a:r>
              </a:p>
              <a:p>
                <a:pPr marL="0" indent="0">
                  <a:buNone/>
                </a:pPr>
                <a:r>
                  <a:rPr lang="en-US" dirty="0"/>
                  <a:t> The country had reserves above 3480 million US $ during the years 1992-93, 1996-97 and 1997-98 i.e., for 3 years and below 3480 million US $ during the years 1991-92, 1993-94, 1994-95, 1995-96 &amp; 1998-99. </a:t>
                </a:r>
                <a:r>
                  <a:rPr lang="en-US" dirty="0" err="1"/>
                  <a:t>i.e</a:t>
                </a:r>
                <a:r>
                  <a:rPr lang="en-US" dirty="0"/>
                  <a:t>, for 5 years.</a:t>
                </a:r>
              </a:p>
              <a:p>
                <a:pPr marL="0" indent="0">
                  <a:buNone/>
                </a:pPr>
                <a:r>
                  <a:rPr lang="en-US" dirty="0"/>
                  <a:t>Hence, required ratio = 3:5.</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09006" y="1689463"/>
                <a:ext cx="11704320" cy="4885507"/>
              </a:xfrm>
              <a:blipFill>
                <a:blip r:embed="rId2"/>
                <a:stretch>
                  <a:fillRect l="-521" t="-1870" r="-208" b="-1995"/>
                </a:stretch>
              </a:blipFill>
            </p:spPr>
            <p:txBody>
              <a:bodyPr/>
              <a:lstStyle/>
              <a:p>
                <a:r>
                  <a:rPr lang="en-IN">
                    <a:noFill/>
                  </a:rPr>
                  <a:t> </a:t>
                </a:r>
              </a:p>
            </p:txBody>
          </p:sp>
        </mc:Fallback>
      </mc:AlternateContent>
    </p:spTree>
    <p:extLst>
      <p:ext uri="{BB962C8B-B14F-4D97-AF65-F5344CB8AC3E}">
        <p14:creationId xmlns="" xmlns:p14="http://schemas.microsoft.com/office/powerpoint/2010/main" val="63499542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6" end="6"/>
                                            </p:txEl>
                                          </p:spTgt>
                                        </p:tgtEl>
                                        <p:attrNameLst>
                                          <p:attrName>style.visibility</p:attrName>
                                        </p:attrNameLst>
                                      </p:cBhvr>
                                      <p:to>
                                        <p:strVal val="visible"/>
                                      </p:to>
                                    </p:set>
                                    <p:animEffect transition="in" filter="wipe(down)">
                                      <p:cBhvr>
                                        <p:cTn id="97" dur="580">
                                          <p:stCondLst>
                                            <p:cond delay="0"/>
                                          </p:stCondLst>
                                        </p:cTn>
                                        <p:tgtEl>
                                          <p:spTgt spid="3">
                                            <p:txEl>
                                              <p:pRg st="6" end="6"/>
                                            </p:txEl>
                                          </p:spTgt>
                                        </p:tgtEl>
                                      </p:cBhvr>
                                    </p:animEffect>
                                    <p:anim calcmode="lin" valueType="num">
                                      <p:cBhvr>
                                        <p:cTn id="9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6" end="6"/>
                                            </p:txEl>
                                          </p:spTgt>
                                        </p:tgtEl>
                                      </p:cBhvr>
                                      <p:to x="100000" y="60000"/>
                                    </p:animScale>
                                    <p:animScale>
                                      <p:cBhvr>
                                        <p:cTn id="104" dur="166" decel="50000">
                                          <p:stCondLst>
                                            <p:cond delay="676"/>
                                          </p:stCondLst>
                                        </p:cTn>
                                        <p:tgtEl>
                                          <p:spTgt spid="3">
                                            <p:txEl>
                                              <p:pRg st="6" end="6"/>
                                            </p:txEl>
                                          </p:spTgt>
                                        </p:tgtEl>
                                      </p:cBhvr>
                                      <p:to x="100000" y="100000"/>
                                    </p:animScale>
                                    <p:animScale>
                                      <p:cBhvr>
                                        <p:cTn id="105" dur="26">
                                          <p:stCondLst>
                                            <p:cond delay="1312"/>
                                          </p:stCondLst>
                                        </p:cTn>
                                        <p:tgtEl>
                                          <p:spTgt spid="3">
                                            <p:txEl>
                                              <p:pRg st="6" end="6"/>
                                            </p:txEl>
                                          </p:spTgt>
                                        </p:tgtEl>
                                      </p:cBhvr>
                                      <p:to x="100000" y="80000"/>
                                    </p:animScale>
                                    <p:animScale>
                                      <p:cBhvr>
                                        <p:cTn id="106" dur="166" decel="50000">
                                          <p:stCondLst>
                                            <p:cond delay="1338"/>
                                          </p:stCondLst>
                                        </p:cTn>
                                        <p:tgtEl>
                                          <p:spTgt spid="3">
                                            <p:txEl>
                                              <p:pRg st="6" end="6"/>
                                            </p:txEl>
                                          </p:spTgt>
                                        </p:tgtEl>
                                      </p:cBhvr>
                                      <p:to x="100000" y="100000"/>
                                    </p:animScale>
                                    <p:animScale>
                                      <p:cBhvr>
                                        <p:cTn id="107" dur="26">
                                          <p:stCondLst>
                                            <p:cond delay="1642"/>
                                          </p:stCondLst>
                                        </p:cTn>
                                        <p:tgtEl>
                                          <p:spTgt spid="3">
                                            <p:txEl>
                                              <p:pRg st="6" end="6"/>
                                            </p:txEl>
                                          </p:spTgt>
                                        </p:tgtEl>
                                      </p:cBhvr>
                                      <p:to x="100000" y="90000"/>
                                    </p:animScale>
                                    <p:animScale>
                                      <p:cBhvr>
                                        <p:cTn id="108" dur="166" decel="50000">
                                          <p:stCondLst>
                                            <p:cond delay="1668"/>
                                          </p:stCondLst>
                                        </p:cTn>
                                        <p:tgtEl>
                                          <p:spTgt spid="3">
                                            <p:txEl>
                                              <p:pRg st="6" end="6"/>
                                            </p:txEl>
                                          </p:spTgt>
                                        </p:tgtEl>
                                      </p:cBhvr>
                                      <p:to x="100000" y="100000"/>
                                    </p:animScale>
                                    <p:animScale>
                                      <p:cBhvr>
                                        <p:cTn id="109" dur="26">
                                          <p:stCondLst>
                                            <p:cond delay="1808"/>
                                          </p:stCondLst>
                                        </p:cTn>
                                        <p:tgtEl>
                                          <p:spTgt spid="3">
                                            <p:txEl>
                                              <p:pRg st="6" end="6"/>
                                            </p:txEl>
                                          </p:spTgt>
                                        </p:tgtEl>
                                      </p:cBhvr>
                                      <p:to x="100000" y="95000"/>
                                    </p:animScale>
                                    <p:animScale>
                                      <p:cBhvr>
                                        <p:cTn id="110" dur="166" decel="50000">
                                          <p:stCondLst>
                                            <p:cond delay="1834"/>
                                          </p:stCondLst>
                                        </p:cTn>
                                        <p:tgtEl>
                                          <p:spTgt spid="3">
                                            <p:txEl>
                                              <p:pRg st="6" end="6"/>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Effect transition="in" filter="wipe(down)">
                                      <p:cBhvr>
                                        <p:cTn id="115" dur="580">
                                          <p:stCondLst>
                                            <p:cond delay="0"/>
                                          </p:stCondLst>
                                        </p:cTn>
                                        <p:tgtEl>
                                          <p:spTgt spid="3">
                                            <p:txEl>
                                              <p:pRg st="7" end="7"/>
                                            </p:txEl>
                                          </p:spTgt>
                                        </p:tgtEl>
                                      </p:cBhvr>
                                    </p:animEffect>
                                    <p:anim calcmode="lin" valueType="num">
                                      <p:cBhvr>
                                        <p:cTn id="11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7" end="7"/>
                                            </p:txEl>
                                          </p:spTgt>
                                        </p:tgtEl>
                                      </p:cBhvr>
                                      <p:to x="100000" y="60000"/>
                                    </p:animScale>
                                    <p:animScale>
                                      <p:cBhvr>
                                        <p:cTn id="122" dur="166" decel="50000">
                                          <p:stCondLst>
                                            <p:cond delay="676"/>
                                          </p:stCondLst>
                                        </p:cTn>
                                        <p:tgtEl>
                                          <p:spTgt spid="3">
                                            <p:txEl>
                                              <p:pRg st="7" end="7"/>
                                            </p:txEl>
                                          </p:spTgt>
                                        </p:tgtEl>
                                      </p:cBhvr>
                                      <p:to x="100000" y="100000"/>
                                    </p:animScale>
                                    <p:animScale>
                                      <p:cBhvr>
                                        <p:cTn id="123" dur="26">
                                          <p:stCondLst>
                                            <p:cond delay="1312"/>
                                          </p:stCondLst>
                                        </p:cTn>
                                        <p:tgtEl>
                                          <p:spTgt spid="3">
                                            <p:txEl>
                                              <p:pRg st="7" end="7"/>
                                            </p:txEl>
                                          </p:spTgt>
                                        </p:tgtEl>
                                      </p:cBhvr>
                                      <p:to x="100000" y="80000"/>
                                    </p:animScale>
                                    <p:animScale>
                                      <p:cBhvr>
                                        <p:cTn id="124" dur="166" decel="50000">
                                          <p:stCondLst>
                                            <p:cond delay="1338"/>
                                          </p:stCondLst>
                                        </p:cTn>
                                        <p:tgtEl>
                                          <p:spTgt spid="3">
                                            <p:txEl>
                                              <p:pRg st="7" end="7"/>
                                            </p:txEl>
                                          </p:spTgt>
                                        </p:tgtEl>
                                      </p:cBhvr>
                                      <p:to x="100000" y="100000"/>
                                    </p:animScale>
                                    <p:animScale>
                                      <p:cBhvr>
                                        <p:cTn id="125" dur="26">
                                          <p:stCondLst>
                                            <p:cond delay="1642"/>
                                          </p:stCondLst>
                                        </p:cTn>
                                        <p:tgtEl>
                                          <p:spTgt spid="3">
                                            <p:txEl>
                                              <p:pRg st="7" end="7"/>
                                            </p:txEl>
                                          </p:spTgt>
                                        </p:tgtEl>
                                      </p:cBhvr>
                                      <p:to x="100000" y="90000"/>
                                    </p:animScale>
                                    <p:animScale>
                                      <p:cBhvr>
                                        <p:cTn id="126" dur="166" decel="50000">
                                          <p:stCondLst>
                                            <p:cond delay="1668"/>
                                          </p:stCondLst>
                                        </p:cTn>
                                        <p:tgtEl>
                                          <p:spTgt spid="3">
                                            <p:txEl>
                                              <p:pRg st="7" end="7"/>
                                            </p:txEl>
                                          </p:spTgt>
                                        </p:tgtEl>
                                      </p:cBhvr>
                                      <p:to x="100000" y="100000"/>
                                    </p:animScale>
                                    <p:animScale>
                                      <p:cBhvr>
                                        <p:cTn id="127" dur="26">
                                          <p:stCondLst>
                                            <p:cond delay="1808"/>
                                          </p:stCondLst>
                                        </p:cTn>
                                        <p:tgtEl>
                                          <p:spTgt spid="3">
                                            <p:txEl>
                                              <p:pRg st="7" end="7"/>
                                            </p:txEl>
                                          </p:spTgt>
                                        </p:tgtEl>
                                      </p:cBhvr>
                                      <p:to x="100000" y="95000"/>
                                    </p:animScale>
                                    <p:animScale>
                                      <p:cBhvr>
                                        <p:cTn id="128" dur="166" decel="50000">
                                          <p:stCondLst>
                                            <p:cond delay="1834"/>
                                          </p:stCondLst>
                                        </p:cTn>
                                        <p:tgtEl>
                                          <p:spTgt spid="3">
                                            <p:txEl>
                                              <p:pRg st="7" end="7"/>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8" end="8"/>
                                            </p:txEl>
                                          </p:spTgt>
                                        </p:tgtEl>
                                        <p:attrNameLst>
                                          <p:attrName>style.visibility</p:attrName>
                                        </p:attrNameLst>
                                      </p:cBhvr>
                                      <p:to>
                                        <p:strVal val="visible"/>
                                      </p:to>
                                    </p:set>
                                    <p:animEffect transition="in" filter="wipe(down)">
                                      <p:cBhvr>
                                        <p:cTn id="133" dur="580">
                                          <p:stCondLst>
                                            <p:cond delay="0"/>
                                          </p:stCondLst>
                                        </p:cTn>
                                        <p:tgtEl>
                                          <p:spTgt spid="3">
                                            <p:txEl>
                                              <p:pRg st="8" end="8"/>
                                            </p:txEl>
                                          </p:spTgt>
                                        </p:tgtEl>
                                      </p:cBhvr>
                                    </p:animEffect>
                                    <p:anim calcmode="lin" valueType="num">
                                      <p:cBhvr>
                                        <p:cTn id="13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8" end="8"/>
                                            </p:txEl>
                                          </p:spTgt>
                                        </p:tgtEl>
                                      </p:cBhvr>
                                      <p:to x="100000" y="60000"/>
                                    </p:animScale>
                                    <p:animScale>
                                      <p:cBhvr>
                                        <p:cTn id="140" dur="166" decel="50000">
                                          <p:stCondLst>
                                            <p:cond delay="676"/>
                                          </p:stCondLst>
                                        </p:cTn>
                                        <p:tgtEl>
                                          <p:spTgt spid="3">
                                            <p:txEl>
                                              <p:pRg st="8" end="8"/>
                                            </p:txEl>
                                          </p:spTgt>
                                        </p:tgtEl>
                                      </p:cBhvr>
                                      <p:to x="100000" y="100000"/>
                                    </p:animScale>
                                    <p:animScale>
                                      <p:cBhvr>
                                        <p:cTn id="141" dur="26">
                                          <p:stCondLst>
                                            <p:cond delay="1312"/>
                                          </p:stCondLst>
                                        </p:cTn>
                                        <p:tgtEl>
                                          <p:spTgt spid="3">
                                            <p:txEl>
                                              <p:pRg st="8" end="8"/>
                                            </p:txEl>
                                          </p:spTgt>
                                        </p:tgtEl>
                                      </p:cBhvr>
                                      <p:to x="100000" y="80000"/>
                                    </p:animScale>
                                    <p:animScale>
                                      <p:cBhvr>
                                        <p:cTn id="142" dur="166" decel="50000">
                                          <p:stCondLst>
                                            <p:cond delay="1338"/>
                                          </p:stCondLst>
                                        </p:cTn>
                                        <p:tgtEl>
                                          <p:spTgt spid="3">
                                            <p:txEl>
                                              <p:pRg st="8" end="8"/>
                                            </p:txEl>
                                          </p:spTgt>
                                        </p:tgtEl>
                                      </p:cBhvr>
                                      <p:to x="100000" y="100000"/>
                                    </p:animScale>
                                    <p:animScale>
                                      <p:cBhvr>
                                        <p:cTn id="143" dur="26">
                                          <p:stCondLst>
                                            <p:cond delay="1642"/>
                                          </p:stCondLst>
                                        </p:cTn>
                                        <p:tgtEl>
                                          <p:spTgt spid="3">
                                            <p:txEl>
                                              <p:pRg st="8" end="8"/>
                                            </p:txEl>
                                          </p:spTgt>
                                        </p:tgtEl>
                                      </p:cBhvr>
                                      <p:to x="100000" y="90000"/>
                                    </p:animScale>
                                    <p:animScale>
                                      <p:cBhvr>
                                        <p:cTn id="144" dur="166" decel="50000">
                                          <p:stCondLst>
                                            <p:cond delay="1668"/>
                                          </p:stCondLst>
                                        </p:cTn>
                                        <p:tgtEl>
                                          <p:spTgt spid="3">
                                            <p:txEl>
                                              <p:pRg st="8" end="8"/>
                                            </p:txEl>
                                          </p:spTgt>
                                        </p:tgtEl>
                                      </p:cBhvr>
                                      <p:to x="100000" y="100000"/>
                                    </p:animScale>
                                    <p:animScale>
                                      <p:cBhvr>
                                        <p:cTn id="145" dur="26">
                                          <p:stCondLst>
                                            <p:cond delay="1808"/>
                                          </p:stCondLst>
                                        </p:cTn>
                                        <p:tgtEl>
                                          <p:spTgt spid="3">
                                            <p:txEl>
                                              <p:pRg st="8" end="8"/>
                                            </p:txEl>
                                          </p:spTgt>
                                        </p:tgtEl>
                                      </p:cBhvr>
                                      <p:to x="100000" y="95000"/>
                                    </p:animScale>
                                    <p:animScale>
                                      <p:cBhvr>
                                        <p:cTn id="146"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1497874"/>
            <a:ext cx="11323320" cy="4720811"/>
          </a:xfrm>
        </p:spPr>
        <p:txBody>
          <a:bodyPr/>
          <a:lstStyle/>
          <a:p>
            <a:pPr marL="0" indent="0">
              <a:buNone/>
            </a:pPr>
            <a:r>
              <a:rPr lang="en-US" dirty="0"/>
              <a:t>2)  The bar-graph provided on next page gives the sales of books from six branches of a publishing company during two consecutive years 2000 &amp; 20001. Answer the questions based on this bar graph.</a:t>
            </a:r>
          </a:p>
          <a:p>
            <a:pPr marL="0" indent="0">
              <a:buNone/>
            </a:pPr>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2675165" y="2800350"/>
            <a:ext cx="5935980" cy="3208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431781300"/>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39633" y="1689464"/>
                <a:ext cx="11469189" cy="4929050"/>
              </a:xfrm>
            </p:spPr>
            <p:txBody>
              <a:bodyPr>
                <a:normAutofit/>
              </a:bodyPr>
              <a:lstStyle/>
              <a:p>
                <a:pPr marL="0" lvl="0" indent="0">
                  <a:buNone/>
                </a:pPr>
                <a:r>
                  <a:rPr lang="en-US" dirty="0"/>
                  <a:t>1) Total sales of branches B1, B3 &amp; B5 together for both the years (in thousand numbers) is?</a:t>
                </a:r>
              </a:p>
              <a:p>
                <a:r>
                  <a:rPr lang="en-US" dirty="0"/>
                  <a:t>Sol) Total sales of branches B!, B3 &amp; B5 for both the years = 80+105+95+110+75+95 = 560</a:t>
                </a:r>
              </a:p>
              <a:p>
                <a:pPr marL="0" lvl="0" indent="0">
                  <a:buNone/>
                </a:pPr>
                <a:r>
                  <a:rPr lang="en-US" dirty="0"/>
                  <a:t>2) Total sales of branch B6 for both the years is what % of the total sales of branch B3 for both the years?</a:t>
                </a:r>
              </a:p>
              <a:p>
                <a:r>
                  <a:rPr lang="en-US" dirty="0"/>
                  <a:t>Sol) Required Percentage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70+80</m:t>
                            </m:r>
                          </m:num>
                          <m:den>
                            <m:r>
                              <a:rPr lang="en-US" i="1">
                                <a:latin typeface="Cambria Math" panose="02040503050406030204" pitchFamily="18" charset="0"/>
                              </a:rPr>
                              <m:t>95+110</m:t>
                            </m:r>
                          </m:den>
                        </m:f>
                        <m:r>
                          <a:rPr lang="en-US" i="1">
                            <a:latin typeface="Cambria Math" panose="02040503050406030204" pitchFamily="18" charset="0"/>
                          </a:rPr>
                          <m:t>×100</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205</m:t>
                            </m:r>
                          </m:den>
                        </m:f>
                        <m:r>
                          <a:rPr lang="en-US" i="1">
                            <a:latin typeface="Cambria Math" panose="02040503050406030204" pitchFamily="18" charset="0"/>
                          </a:rPr>
                          <m:t>×100</m:t>
                        </m:r>
                      </m:e>
                    </m:d>
                    <m:r>
                      <a:rPr lang="en-US" i="1">
                        <a:latin typeface="Cambria Math" panose="02040503050406030204" pitchFamily="18" charset="0"/>
                      </a:rPr>
                      <m:t>%=73.17%</m:t>
                    </m:r>
                  </m:oMath>
                </a14:m>
                <a:endParaRPr lang="en-US" dirty="0"/>
              </a:p>
              <a:p>
                <a:pPr marL="0" lvl="0" indent="0">
                  <a:buNone/>
                </a:pPr>
                <a:r>
                  <a:rPr lang="en-US" dirty="0"/>
                  <a:t>3) What is the average sale of all the branches of the year 200?</a:t>
                </a:r>
              </a:p>
              <a:p>
                <a:r>
                  <a:rPr lang="en-US" dirty="0"/>
                  <a:t>Sol) Average sales of all the 6 branches for the years 2000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80+75+95+85+75+70</m:t>
                        </m:r>
                      </m:e>
                    </m:d>
                    <m:r>
                      <a:rPr lang="en-US" i="1">
                        <a:latin typeface="Cambria Math" panose="02040503050406030204" pitchFamily="18" charset="0"/>
                      </a:rPr>
                      <m:t>=80</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9633" y="1689464"/>
                <a:ext cx="11469189" cy="4929050"/>
              </a:xfrm>
              <a:blipFill>
                <a:blip r:embed="rId2"/>
                <a:stretch>
                  <a:fillRect l="-691" t="-1607" r="-159"/>
                </a:stretch>
              </a:blipFill>
            </p:spPr>
            <p:txBody>
              <a:bodyPr/>
              <a:lstStyle/>
              <a:p>
                <a:r>
                  <a:rPr lang="en-US">
                    <a:noFill/>
                  </a:rPr>
                  <a:t> </a:t>
                </a:r>
              </a:p>
            </p:txBody>
          </p:sp>
        </mc:Fallback>
      </mc:AlternateContent>
    </p:spTree>
    <p:extLst>
      <p:ext uri="{BB962C8B-B14F-4D97-AF65-F5344CB8AC3E}">
        <p14:creationId xmlns="" xmlns:p14="http://schemas.microsoft.com/office/powerpoint/2010/main" val="3965542103"/>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80">
                                          <p:stCondLst>
                                            <p:cond delay="0"/>
                                          </p:stCondLst>
                                        </p:cTn>
                                        <p:tgtEl>
                                          <p:spTgt spid="3">
                                            <p:txEl>
                                              <p:pRg st="1" end="1"/>
                                            </p:txEl>
                                          </p:spTgt>
                                        </p:tgtEl>
                                      </p:cBhvr>
                                    </p:animEffect>
                                    <p:anim calcmode="lin" valueType="num">
                                      <p:cBhvr>
                                        <p:cTn id="1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1" end="1"/>
                                            </p:txEl>
                                          </p:spTgt>
                                        </p:tgtEl>
                                      </p:cBhvr>
                                      <p:to x="100000" y="60000"/>
                                    </p:animScale>
                                    <p:animScale>
                                      <p:cBhvr>
                                        <p:cTn id="22" dur="166" decel="50000">
                                          <p:stCondLst>
                                            <p:cond delay="676"/>
                                          </p:stCondLst>
                                        </p:cTn>
                                        <p:tgtEl>
                                          <p:spTgt spid="3">
                                            <p:txEl>
                                              <p:pRg st="1" end="1"/>
                                            </p:txEl>
                                          </p:spTgt>
                                        </p:tgtEl>
                                      </p:cBhvr>
                                      <p:to x="100000" y="100000"/>
                                    </p:animScale>
                                    <p:animScale>
                                      <p:cBhvr>
                                        <p:cTn id="23" dur="26">
                                          <p:stCondLst>
                                            <p:cond delay="1312"/>
                                          </p:stCondLst>
                                        </p:cTn>
                                        <p:tgtEl>
                                          <p:spTgt spid="3">
                                            <p:txEl>
                                              <p:pRg st="1" end="1"/>
                                            </p:txEl>
                                          </p:spTgt>
                                        </p:tgtEl>
                                      </p:cBhvr>
                                      <p:to x="100000" y="80000"/>
                                    </p:animScale>
                                    <p:animScale>
                                      <p:cBhvr>
                                        <p:cTn id="24" dur="166" decel="50000">
                                          <p:stCondLst>
                                            <p:cond delay="1338"/>
                                          </p:stCondLst>
                                        </p:cTn>
                                        <p:tgtEl>
                                          <p:spTgt spid="3">
                                            <p:txEl>
                                              <p:pRg st="1" end="1"/>
                                            </p:txEl>
                                          </p:spTgt>
                                        </p:tgtEl>
                                      </p:cBhvr>
                                      <p:to x="100000" y="100000"/>
                                    </p:animScale>
                                    <p:animScale>
                                      <p:cBhvr>
                                        <p:cTn id="25" dur="26">
                                          <p:stCondLst>
                                            <p:cond delay="1642"/>
                                          </p:stCondLst>
                                        </p:cTn>
                                        <p:tgtEl>
                                          <p:spTgt spid="3">
                                            <p:txEl>
                                              <p:pRg st="1" end="1"/>
                                            </p:txEl>
                                          </p:spTgt>
                                        </p:tgtEl>
                                      </p:cBhvr>
                                      <p:to x="100000" y="90000"/>
                                    </p:animScale>
                                    <p:animScale>
                                      <p:cBhvr>
                                        <p:cTn id="26" dur="166" decel="50000">
                                          <p:stCondLst>
                                            <p:cond delay="1668"/>
                                          </p:stCondLst>
                                        </p:cTn>
                                        <p:tgtEl>
                                          <p:spTgt spid="3">
                                            <p:txEl>
                                              <p:pRg st="1" end="1"/>
                                            </p:txEl>
                                          </p:spTgt>
                                        </p:tgtEl>
                                      </p:cBhvr>
                                      <p:to x="100000" y="100000"/>
                                    </p:animScale>
                                    <p:animScale>
                                      <p:cBhvr>
                                        <p:cTn id="27" dur="26">
                                          <p:stCondLst>
                                            <p:cond delay="1808"/>
                                          </p:stCondLst>
                                        </p:cTn>
                                        <p:tgtEl>
                                          <p:spTgt spid="3">
                                            <p:txEl>
                                              <p:pRg st="1" end="1"/>
                                            </p:txEl>
                                          </p:spTgt>
                                        </p:tgtEl>
                                      </p:cBhvr>
                                      <p:to x="100000" y="95000"/>
                                    </p:animScale>
                                    <p:animScale>
                                      <p:cBhvr>
                                        <p:cTn id="28" dur="166" decel="50000">
                                          <p:stCondLst>
                                            <p:cond delay="1834"/>
                                          </p:stCondLst>
                                        </p:cTn>
                                        <p:tgtEl>
                                          <p:spTgt spid="3">
                                            <p:txEl>
                                              <p:pRg st="1" end="1"/>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heel(1)">
                                      <p:cBhvr>
                                        <p:cTn id="7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16030"/>
            <a:ext cx="8610600" cy="1293028"/>
          </a:xfrm>
        </p:spPr>
        <p:txBody>
          <a:bodyPr/>
          <a:lstStyle/>
          <a:p>
            <a:r>
              <a:rPr lang="en-US" b="1" dirty="0"/>
              <a:t>Problems</a:t>
            </a: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30629" y="1709058"/>
                <a:ext cx="11991703" cy="5242560"/>
              </a:xfrm>
            </p:spPr>
            <p:txBody>
              <a:bodyPr>
                <a:normAutofit lnSpcReduction="10000"/>
              </a:bodyPr>
              <a:lstStyle/>
              <a:p>
                <a:pPr marL="0" indent="0">
                  <a:buNone/>
                </a:pPr>
                <a:r>
                  <a:rPr lang="en-US" dirty="0"/>
                  <a:t>1) One of a rectangular field is 15m and one of its diagonals is 17m. Find the area of the field?</a:t>
                </a:r>
              </a:p>
              <a:p>
                <a:pPr marL="0" indent="0">
                  <a:buNone/>
                </a:pPr>
                <a:r>
                  <a:rPr lang="en-US" dirty="0"/>
                  <a:t>Sol) Other side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17</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15</m:t>
                                </m:r>
                              </m:e>
                            </m:d>
                          </m:e>
                          <m:sup>
                            <m:r>
                              <a:rPr lang="en-US" i="1">
                                <a:latin typeface="Cambria Math" panose="02040503050406030204" pitchFamily="18" charset="0"/>
                              </a:rPr>
                              <m:t>2</m:t>
                            </m:r>
                          </m:sup>
                        </m:sSup>
                      </m:e>
                    </m:rad>
                  </m:oMath>
                </a14:m>
                <a:r>
                  <a:rPr lang="en-US" dirty="0"/>
                  <a:t>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289−225</m:t>
                        </m:r>
                      </m:e>
                    </m:rad>
                  </m:oMath>
                </a14:m>
                <a:r>
                  <a:rPr lang="en-US" dirty="0"/>
                  <a:t>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64</m:t>
                        </m:r>
                      </m:e>
                    </m:rad>
                  </m:oMath>
                </a14:m>
                <a:r>
                  <a:rPr lang="en-US" dirty="0"/>
                  <a:t>   = 8 m.</a:t>
                </a:r>
              </a:p>
              <a:p>
                <a:pPr marL="0" indent="0">
                  <a:buNone/>
                </a:pPr>
                <a:r>
                  <a:rPr lang="en-US" dirty="0"/>
                  <a:t>       Area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15 ×8</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 120</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a:t>
                </a:r>
              </a:p>
              <a:p>
                <a:pPr marL="0" indent="0">
                  <a:buNone/>
                </a:pPr>
                <a:endParaRPr lang="en-US" dirty="0"/>
              </a:p>
              <a:p>
                <a:pPr marL="0" indent="0">
                  <a:buNone/>
                </a:pPr>
                <a:r>
                  <a:rPr lang="en-US" dirty="0"/>
                  <a:t>2) The perimeter of two squares are 40 cm and 32 cm. Find the perimeter of the third square whose area is equal to the difference of the areas of the two squares?</a:t>
                </a:r>
              </a:p>
              <a:p>
                <a:pPr marL="0" indent="0">
                  <a:buNone/>
                </a:pPr>
                <a:r>
                  <a:rPr lang="en-US" dirty="0"/>
                  <a:t>Sol) Side of first square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40</m:t>
                            </m:r>
                          </m:num>
                          <m:den>
                            <m:r>
                              <a:rPr lang="en-US" i="1">
                                <a:latin typeface="Cambria Math" panose="02040503050406030204" pitchFamily="18" charset="0"/>
                              </a:rPr>
                              <m:t>4</m:t>
                            </m:r>
                          </m:den>
                        </m:f>
                      </m:e>
                    </m:d>
                    <m:r>
                      <a:rPr lang="en-US" i="1">
                        <a:latin typeface="Cambria Math" panose="02040503050406030204" pitchFamily="18" charset="0"/>
                      </a:rPr>
                      <m:t>  </m:t>
                    </m:r>
                    <m:r>
                      <a:rPr lang="en-US" i="1">
                        <a:latin typeface="Cambria Math" panose="02040503050406030204" pitchFamily="18" charset="0"/>
                      </a:rPr>
                      <m:t>𝑐𝑚</m:t>
                    </m:r>
                  </m:oMath>
                </a14:m>
                <a:r>
                  <a:rPr lang="en-US" dirty="0"/>
                  <a:t>   = 10 cm.</a:t>
                </a:r>
              </a:p>
              <a:p>
                <a:pPr marL="0" indent="0">
                  <a:buNone/>
                </a:pPr>
                <a:r>
                  <a:rPr lang="en-US" dirty="0"/>
                  <a:t>Side of second square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32</m:t>
                            </m:r>
                          </m:num>
                          <m:den>
                            <m:r>
                              <a:rPr lang="en-US" i="1">
                                <a:latin typeface="Cambria Math" panose="02040503050406030204" pitchFamily="18" charset="0"/>
                              </a:rPr>
                              <m:t>4</m:t>
                            </m:r>
                          </m:den>
                        </m:f>
                      </m:e>
                    </m:d>
                    <m:r>
                      <a:rPr lang="en-US" i="1">
                        <a:latin typeface="Cambria Math" panose="02040503050406030204" pitchFamily="18" charset="0"/>
                      </a:rPr>
                      <m:t>  </m:t>
                    </m:r>
                    <m:r>
                      <a:rPr lang="en-US" i="1">
                        <a:latin typeface="Cambria Math" panose="02040503050406030204" pitchFamily="18" charset="0"/>
                      </a:rPr>
                      <m:t>𝑐𝑚</m:t>
                    </m:r>
                  </m:oMath>
                </a14:m>
                <a:r>
                  <a:rPr lang="en-US" dirty="0"/>
                  <a:t>  = 8 cm.</a:t>
                </a:r>
              </a:p>
              <a:p>
                <a:pPr marL="0" indent="0">
                  <a:buNone/>
                </a:pPr>
                <a:r>
                  <a:rPr lang="en-US" dirty="0"/>
                  <a:t>Area of third square =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8</m:t>
                            </m:r>
                          </m:e>
                          <m:sup>
                            <m:r>
                              <a:rPr lang="en-US" i="1">
                                <a:latin typeface="Cambria Math" panose="02040503050406030204" pitchFamily="18" charset="0"/>
                              </a:rPr>
                              <m:t>2</m:t>
                            </m:r>
                          </m:sup>
                        </m:sSup>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r>
                  <a:rPr lang="en-US" dirty="0"/>
                  <a:t>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100−64 </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r>
                  <a:rPr lang="en-US" dirty="0"/>
                  <a:t> = </a:t>
                </a:r>
                <a14:m>
                  <m:oMath xmlns:m="http://schemas.openxmlformats.org/officeDocument/2006/math">
                    <m:r>
                      <a:rPr lang="en-US" i="1">
                        <a:latin typeface="Cambria Math" panose="02040503050406030204" pitchFamily="18" charset="0"/>
                      </a:rPr>
                      <m:t>36  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endParaRPr lang="en-US" dirty="0"/>
              </a:p>
              <a:p>
                <a:pPr marL="0" indent="0">
                  <a:buNone/>
                </a:pPr>
                <a:r>
                  <a:rPr lang="en-US" dirty="0"/>
                  <a:t>Side of third square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36</m:t>
                        </m:r>
                      </m:e>
                    </m:rad>
                    <m:r>
                      <a:rPr lang="en-US" i="1">
                        <a:latin typeface="Cambria Math" panose="02040503050406030204" pitchFamily="18" charset="0"/>
                      </a:rPr>
                      <m:t>   </m:t>
                    </m:r>
                    <m:r>
                      <a:rPr lang="en-US" i="1">
                        <a:latin typeface="Cambria Math" panose="02040503050406030204" pitchFamily="18" charset="0"/>
                      </a:rPr>
                      <m:t>𝑐𝑚</m:t>
                    </m:r>
                  </m:oMath>
                </a14:m>
                <a:r>
                  <a:rPr lang="en-US" dirty="0"/>
                  <a:t>   = 6 cm</a:t>
                </a:r>
              </a:p>
              <a:p>
                <a:pPr marL="0" indent="0">
                  <a:buNone/>
                </a:pPr>
                <a:r>
                  <a:rPr lang="en-US" dirty="0"/>
                  <a:t>Required perimeter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6 ×4</m:t>
                        </m:r>
                      </m:e>
                    </m:d>
                    <m:r>
                      <a:rPr lang="en-US" i="1">
                        <a:latin typeface="Cambria Math" panose="02040503050406030204" pitchFamily="18" charset="0"/>
                      </a:rPr>
                      <m:t> </m:t>
                    </m:r>
                    <m:r>
                      <a:rPr lang="en-US" i="1">
                        <a:latin typeface="Cambria Math" panose="02040503050406030204" pitchFamily="18" charset="0"/>
                      </a:rPr>
                      <m:t>𝑐𝑚</m:t>
                    </m:r>
                    <m:r>
                      <a:rPr lang="en-US" i="1">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24 </m:t>
                    </m:r>
                    <m:r>
                      <a:rPr lang="en-US" i="1">
                        <a:latin typeface="Cambria Math" panose="02040503050406030204" pitchFamily="18" charset="0"/>
                      </a:rPr>
                      <m:t>𝑐𝑚</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0629" y="1709058"/>
                <a:ext cx="11991703" cy="5242560"/>
              </a:xfrm>
              <a:blipFill>
                <a:blip r:embed="rId2"/>
                <a:stretch>
                  <a:fillRect l="-661" t="-1977"/>
                </a:stretch>
              </a:blipFill>
            </p:spPr>
            <p:txBody>
              <a:bodyPr/>
              <a:lstStyle/>
              <a:p>
                <a:r>
                  <a:rPr lang="en-US">
                    <a:noFill/>
                  </a:rPr>
                  <a:t> </a:t>
                </a:r>
              </a:p>
            </p:txBody>
          </p:sp>
        </mc:Fallback>
      </mc:AlternateContent>
    </p:spTree>
    <p:extLst>
      <p:ext uri="{BB962C8B-B14F-4D97-AF65-F5344CB8AC3E}">
        <p14:creationId xmlns="" xmlns:p14="http://schemas.microsoft.com/office/powerpoint/2010/main" val="28305872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80">
                                          <p:stCondLst>
                                            <p:cond delay="0"/>
                                          </p:stCondLst>
                                        </p:cTn>
                                        <p:tgtEl>
                                          <p:spTgt spid="3">
                                            <p:txEl>
                                              <p:pRg st="1" end="1"/>
                                            </p:txEl>
                                          </p:spTgt>
                                        </p:tgtEl>
                                      </p:cBhvr>
                                    </p:animEffect>
                                    <p:anim calcmode="lin" valueType="num">
                                      <p:cBhvr>
                                        <p:cTn id="1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3">
                                            <p:txEl>
                                              <p:pRg st="1" end="1"/>
                                            </p:txEl>
                                          </p:spTgt>
                                        </p:tgtEl>
                                      </p:cBhvr>
                                      <p:to x="100000" y="60000"/>
                                    </p:animScale>
                                    <p:animScale>
                                      <p:cBhvr>
                                        <p:cTn id="24" dur="166" decel="50000">
                                          <p:stCondLst>
                                            <p:cond delay="676"/>
                                          </p:stCondLst>
                                        </p:cTn>
                                        <p:tgtEl>
                                          <p:spTgt spid="3">
                                            <p:txEl>
                                              <p:pRg st="1" end="1"/>
                                            </p:txEl>
                                          </p:spTgt>
                                        </p:tgtEl>
                                      </p:cBhvr>
                                      <p:to x="100000" y="100000"/>
                                    </p:animScale>
                                    <p:animScale>
                                      <p:cBhvr>
                                        <p:cTn id="25" dur="26">
                                          <p:stCondLst>
                                            <p:cond delay="1312"/>
                                          </p:stCondLst>
                                        </p:cTn>
                                        <p:tgtEl>
                                          <p:spTgt spid="3">
                                            <p:txEl>
                                              <p:pRg st="1" end="1"/>
                                            </p:txEl>
                                          </p:spTgt>
                                        </p:tgtEl>
                                      </p:cBhvr>
                                      <p:to x="100000" y="80000"/>
                                    </p:animScale>
                                    <p:animScale>
                                      <p:cBhvr>
                                        <p:cTn id="26" dur="166" decel="50000">
                                          <p:stCondLst>
                                            <p:cond delay="1338"/>
                                          </p:stCondLst>
                                        </p:cTn>
                                        <p:tgtEl>
                                          <p:spTgt spid="3">
                                            <p:txEl>
                                              <p:pRg st="1" end="1"/>
                                            </p:txEl>
                                          </p:spTgt>
                                        </p:tgtEl>
                                      </p:cBhvr>
                                      <p:to x="100000" y="100000"/>
                                    </p:animScale>
                                    <p:animScale>
                                      <p:cBhvr>
                                        <p:cTn id="27" dur="26">
                                          <p:stCondLst>
                                            <p:cond delay="1642"/>
                                          </p:stCondLst>
                                        </p:cTn>
                                        <p:tgtEl>
                                          <p:spTgt spid="3">
                                            <p:txEl>
                                              <p:pRg st="1" end="1"/>
                                            </p:txEl>
                                          </p:spTgt>
                                        </p:tgtEl>
                                      </p:cBhvr>
                                      <p:to x="100000" y="90000"/>
                                    </p:animScale>
                                    <p:animScale>
                                      <p:cBhvr>
                                        <p:cTn id="28" dur="166" decel="50000">
                                          <p:stCondLst>
                                            <p:cond delay="1668"/>
                                          </p:stCondLst>
                                        </p:cTn>
                                        <p:tgtEl>
                                          <p:spTgt spid="3">
                                            <p:txEl>
                                              <p:pRg st="1" end="1"/>
                                            </p:txEl>
                                          </p:spTgt>
                                        </p:tgtEl>
                                      </p:cBhvr>
                                      <p:to x="100000" y="100000"/>
                                    </p:animScale>
                                    <p:animScale>
                                      <p:cBhvr>
                                        <p:cTn id="29" dur="26">
                                          <p:stCondLst>
                                            <p:cond delay="1808"/>
                                          </p:stCondLst>
                                        </p:cTn>
                                        <p:tgtEl>
                                          <p:spTgt spid="3">
                                            <p:txEl>
                                              <p:pRg st="1" end="1"/>
                                            </p:txEl>
                                          </p:spTgt>
                                        </p:tgtEl>
                                      </p:cBhvr>
                                      <p:to x="100000" y="95000"/>
                                    </p:animScale>
                                    <p:animScale>
                                      <p:cBhvr>
                                        <p:cTn id="30" dur="166" decel="50000">
                                          <p:stCondLst>
                                            <p:cond delay="1834"/>
                                          </p:stCondLst>
                                        </p:cTn>
                                        <p:tgtEl>
                                          <p:spTgt spid="3">
                                            <p:txEl>
                                              <p:pRg st="1" end="1"/>
                                            </p:txEl>
                                          </p:spTgt>
                                        </p:tgtEl>
                                      </p:cBhvr>
                                      <p:to x="100000" y="100000"/>
                                    </p:animScale>
                                  </p:childTnLst>
                                </p:cTn>
                              </p:par>
                              <p:par>
                                <p:cTn id="31" presetID="26"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80">
                                          <p:stCondLst>
                                            <p:cond delay="0"/>
                                          </p:stCondLst>
                                        </p:cTn>
                                        <p:tgtEl>
                                          <p:spTgt spid="3">
                                            <p:txEl>
                                              <p:pRg st="2" end="2"/>
                                            </p:txEl>
                                          </p:spTgt>
                                        </p:tgtEl>
                                      </p:cBhvr>
                                    </p:animEffect>
                                    <p:anim calcmode="lin" valueType="num">
                                      <p:cBhvr>
                                        <p:cTn id="3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2" end="2"/>
                                            </p:txEl>
                                          </p:spTgt>
                                        </p:tgtEl>
                                      </p:cBhvr>
                                      <p:to x="100000" y="60000"/>
                                    </p:animScale>
                                    <p:animScale>
                                      <p:cBhvr>
                                        <p:cTn id="40" dur="166" decel="50000">
                                          <p:stCondLst>
                                            <p:cond delay="676"/>
                                          </p:stCondLst>
                                        </p:cTn>
                                        <p:tgtEl>
                                          <p:spTgt spid="3">
                                            <p:txEl>
                                              <p:pRg st="2" end="2"/>
                                            </p:txEl>
                                          </p:spTgt>
                                        </p:tgtEl>
                                      </p:cBhvr>
                                      <p:to x="100000" y="100000"/>
                                    </p:animScale>
                                    <p:animScale>
                                      <p:cBhvr>
                                        <p:cTn id="41" dur="26">
                                          <p:stCondLst>
                                            <p:cond delay="1312"/>
                                          </p:stCondLst>
                                        </p:cTn>
                                        <p:tgtEl>
                                          <p:spTgt spid="3">
                                            <p:txEl>
                                              <p:pRg st="2" end="2"/>
                                            </p:txEl>
                                          </p:spTgt>
                                        </p:tgtEl>
                                      </p:cBhvr>
                                      <p:to x="100000" y="80000"/>
                                    </p:animScale>
                                    <p:animScale>
                                      <p:cBhvr>
                                        <p:cTn id="42" dur="166" decel="50000">
                                          <p:stCondLst>
                                            <p:cond delay="1338"/>
                                          </p:stCondLst>
                                        </p:cTn>
                                        <p:tgtEl>
                                          <p:spTgt spid="3">
                                            <p:txEl>
                                              <p:pRg st="2" end="2"/>
                                            </p:txEl>
                                          </p:spTgt>
                                        </p:tgtEl>
                                      </p:cBhvr>
                                      <p:to x="100000" y="100000"/>
                                    </p:animScale>
                                    <p:animScale>
                                      <p:cBhvr>
                                        <p:cTn id="43" dur="26">
                                          <p:stCondLst>
                                            <p:cond delay="1642"/>
                                          </p:stCondLst>
                                        </p:cTn>
                                        <p:tgtEl>
                                          <p:spTgt spid="3">
                                            <p:txEl>
                                              <p:pRg st="2" end="2"/>
                                            </p:txEl>
                                          </p:spTgt>
                                        </p:tgtEl>
                                      </p:cBhvr>
                                      <p:to x="100000" y="90000"/>
                                    </p:animScale>
                                    <p:animScale>
                                      <p:cBhvr>
                                        <p:cTn id="44" dur="166" decel="50000">
                                          <p:stCondLst>
                                            <p:cond delay="1668"/>
                                          </p:stCondLst>
                                        </p:cTn>
                                        <p:tgtEl>
                                          <p:spTgt spid="3">
                                            <p:txEl>
                                              <p:pRg st="2" end="2"/>
                                            </p:txEl>
                                          </p:spTgt>
                                        </p:tgtEl>
                                      </p:cBhvr>
                                      <p:to x="100000" y="100000"/>
                                    </p:animScale>
                                    <p:animScale>
                                      <p:cBhvr>
                                        <p:cTn id="45" dur="26">
                                          <p:stCondLst>
                                            <p:cond delay="1808"/>
                                          </p:stCondLst>
                                        </p:cTn>
                                        <p:tgtEl>
                                          <p:spTgt spid="3">
                                            <p:txEl>
                                              <p:pRg st="2" end="2"/>
                                            </p:txEl>
                                          </p:spTgt>
                                        </p:tgtEl>
                                      </p:cBhvr>
                                      <p:to x="100000" y="95000"/>
                                    </p:animScale>
                                    <p:animScale>
                                      <p:cBhvr>
                                        <p:cTn id="46" dur="166" decel="50000">
                                          <p:stCondLst>
                                            <p:cond delay="1834"/>
                                          </p:stCondLst>
                                        </p:cTn>
                                        <p:tgtEl>
                                          <p:spTgt spid="3">
                                            <p:txEl>
                                              <p:pRg st="2" end="2"/>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2000"/>
                                        <p:tgtEl>
                                          <p:spTgt spid="3">
                                            <p:txEl>
                                              <p:pRg st="4" end="4"/>
                                            </p:txEl>
                                          </p:spTgt>
                                        </p:tgtEl>
                                      </p:cBhvr>
                                    </p:animEffect>
                                    <p:anim calcmode="lin" valueType="num">
                                      <p:cBhvr>
                                        <p:cTn id="52"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53"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 calcmode="lin" valueType="num">
                                      <p:cBhvr>
                                        <p:cTn id="5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1" dur="1000"/>
                                        <p:tgtEl>
                                          <p:spTgt spid="3">
                                            <p:txEl>
                                              <p:pRg st="5" end="5"/>
                                            </p:txEl>
                                          </p:spTgt>
                                        </p:tgtEl>
                                      </p:cBhvr>
                                    </p:animEffect>
                                  </p:childTnLst>
                                </p:cTn>
                              </p:par>
                              <p:par>
                                <p:cTn id="62" presetID="31" presetClass="entr" presetSubtype="0" fill="hold" nodeType="with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 calcmode="lin" valueType="num">
                                      <p:cBhvr>
                                        <p:cTn id="6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7" dur="1000"/>
                                        <p:tgtEl>
                                          <p:spTgt spid="3">
                                            <p:txEl>
                                              <p:pRg st="6" end="6"/>
                                            </p:txEl>
                                          </p:spTgt>
                                        </p:tgtEl>
                                      </p:cBhvr>
                                    </p:animEffect>
                                  </p:childTnLst>
                                </p:cTn>
                              </p:par>
                              <p:par>
                                <p:cTn id="68" presetID="31" presetClass="entr" presetSubtype="0" fill="hold" nodeType="with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 calcmode="lin" valueType="num">
                                      <p:cBhvr>
                                        <p:cTn id="70"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71"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72"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73" dur="1000"/>
                                        <p:tgtEl>
                                          <p:spTgt spid="3">
                                            <p:txEl>
                                              <p:pRg st="7" end="7"/>
                                            </p:txEl>
                                          </p:spTgt>
                                        </p:tgtEl>
                                      </p:cBhvr>
                                    </p:animEffect>
                                  </p:childTnLst>
                                </p:cTn>
                              </p:par>
                              <p:par>
                                <p:cTn id="74" presetID="31" presetClass="entr" presetSubtype="0" fill="hold" nodeType="withEffect">
                                  <p:stCondLst>
                                    <p:cond delay="0"/>
                                  </p:stCondLst>
                                  <p:childTnLst>
                                    <p:set>
                                      <p:cBhvr>
                                        <p:cTn id="75" dur="1" fill="hold">
                                          <p:stCondLst>
                                            <p:cond delay="0"/>
                                          </p:stCondLst>
                                        </p:cTn>
                                        <p:tgtEl>
                                          <p:spTgt spid="3">
                                            <p:txEl>
                                              <p:pRg st="8" end="8"/>
                                            </p:txEl>
                                          </p:spTgt>
                                        </p:tgtEl>
                                        <p:attrNameLst>
                                          <p:attrName>style.visibility</p:attrName>
                                        </p:attrNameLst>
                                      </p:cBhvr>
                                      <p:to>
                                        <p:strVal val="visible"/>
                                      </p:to>
                                    </p:set>
                                    <p:anim calcmode="lin" valueType="num">
                                      <p:cBhvr>
                                        <p:cTn id="76"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77"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78"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9" dur="1000"/>
                                        <p:tgtEl>
                                          <p:spTgt spid="3">
                                            <p:txEl>
                                              <p:pRg st="8" end="8"/>
                                            </p:txEl>
                                          </p:spTgt>
                                        </p:tgtEl>
                                      </p:cBhvr>
                                    </p:animEffect>
                                  </p:childTnLst>
                                </p:cTn>
                              </p:par>
                              <p:par>
                                <p:cTn id="80" presetID="31" presetClass="entr" presetSubtype="0" fill="hold" nodeType="with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 calcmode="lin" valueType="num">
                                      <p:cBhvr>
                                        <p:cTn id="82"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3"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4"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85"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04799" y="1698172"/>
                <a:ext cx="11747863" cy="5033554"/>
              </a:xfrm>
            </p:spPr>
            <p:txBody>
              <a:bodyPr/>
              <a:lstStyle/>
              <a:p>
                <a:pPr marL="0" lvl="0" indent="0">
                  <a:buNone/>
                </a:pPr>
                <a:r>
                  <a:rPr lang="en-US" dirty="0"/>
                  <a:t>4) What is the ratio of the total sales of branch B2 foe both years to the total sales of branch B4 for both years?</a:t>
                </a:r>
              </a:p>
              <a:p>
                <a:r>
                  <a:rPr lang="en-US" dirty="0"/>
                  <a:t>Sol) Required ratio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75+65</m:t>
                        </m:r>
                      </m:num>
                      <m:den>
                        <m:r>
                          <a:rPr lang="en-US" i="1">
                            <a:latin typeface="Cambria Math" panose="02040503050406030204" pitchFamily="18" charset="0"/>
                          </a:rPr>
                          <m:t>85+95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140</m:t>
                        </m:r>
                      </m:num>
                      <m:den>
                        <m:r>
                          <a:rPr lang="en-US" i="1">
                            <a:latin typeface="Cambria Math" panose="02040503050406030204" pitchFamily="18" charset="0"/>
                          </a:rPr>
                          <m:t>180</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m:t>
                        </m:r>
                      </m:num>
                      <m:den>
                        <m:r>
                          <a:rPr lang="en-US" i="1">
                            <a:latin typeface="Cambria Math" panose="02040503050406030204" pitchFamily="18" charset="0"/>
                          </a:rPr>
                          <m:t>9</m:t>
                        </m:r>
                      </m:den>
                    </m:f>
                  </m:oMath>
                </a14:m>
                <a:endParaRPr lang="en-US" dirty="0"/>
              </a:p>
              <a:p>
                <a:pPr marL="0" lvl="0" indent="0">
                  <a:buNone/>
                </a:pPr>
                <a:r>
                  <a:rPr lang="en-US" dirty="0"/>
                  <a:t>5)  What % of the average sales of branches B1, B2 &amp; B3 in 2001 is the average sales of branches B1, B3 &amp; B6 in 200?</a:t>
                </a:r>
              </a:p>
              <a:p>
                <a:r>
                  <a:rPr lang="en-US" dirty="0"/>
                  <a:t>Sol) Average sales of branches B1, B3 &amp; B6 in 2000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80+95+70</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245</m:t>
                        </m:r>
                      </m:num>
                      <m:den>
                        <m:r>
                          <a:rPr lang="en-US" i="1">
                            <a:latin typeface="Cambria Math" panose="02040503050406030204" pitchFamily="18" charset="0"/>
                          </a:rPr>
                          <m:t>3</m:t>
                        </m:r>
                      </m:den>
                    </m:f>
                  </m:oMath>
                </a14:m>
                <a:endParaRPr lang="en-US" dirty="0"/>
              </a:p>
              <a:p>
                <a:r>
                  <a:rPr lang="en-US" dirty="0"/>
                  <a:t>Average sales of branches B1, B2 &amp; B3 in 2001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105+65+110</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280</m:t>
                        </m:r>
                      </m:num>
                      <m:den>
                        <m:r>
                          <a:rPr lang="en-US" i="1">
                            <a:latin typeface="Cambria Math" panose="02040503050406030204" pitchFamily="18" charset="0"/>
                          </a:rPr>
                          <m:t>3</m:t>
                        </m:r>
                      </m:den>
                    </m:f>
                  </m:oMath>
                </a14:m>
                <a:endParaRPr lang="en-US" dirty="0"/>
              </a:p>
              <a:p>
                <a:r>
                  <a:rPr lang="en-US" dirty="0"/>
                  <a:t>Required Percentage =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245</m:t>
                                </m:r>
                              </m:num>
                              <m:den>
                                <m:r>
                                  <a:rPr lang="en-US" i="1">
                                    <a:latin typeface="Cambria Math" panose="02040503050406030204" pitchFamily="18" charset="0"/>
                                  </a:rPr>
                                  <m:t>3</m:t>
                                </m:r>
                              </m:den>
                            </m:f>
                          </m:num>
                          <m:den>
                            <m:f>
                              <m:fPr>
                                <m:ctrlPr>
                                  <a:rPr lang="en-US" i="1">
                                    <a:latin typeface="Cambria Math" panose="02040503050406030204" pitchFamily="18" charset="0"/>
                                  </a:rPr>
                                </m:ctrlPr>
                              </m:fPr>
                              <m:num>
                                <m:r>
                                  <a:rPr lang="en-US" i="1">
                                    <a:latin typeface="Cambria Math" panose="02040503050406030204" pitchFamily="18" charset="0"/>
                                  </a:rPr>
                                  <m:t>280</m:t>
                                </m:r>
                              </m:num>
                              <m:den>
                                <m:r>
                                  <a:rPr lang="en-US" i="1">
                                    <a:latin typeface="Cambria Math" panose="02040503050406030204" pitchFamily="18" charset="0"/>
                                  </a:rPr>
                                  <m:t>3</m:t>
                                </m:r>
                              </m:den>
                            </m:f>
                          </m:den>
                        </m:f>
                        <m:r>
                          <a:rPr lang="en-US" i="1">
                            <a:latin typeface="Cambria Math" panose="02040503050406030204" pitchFamily="18" charset="0"/>
                          </a:rPr>
                          <m:t>×100</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245</m:t>
                            </m:r>
                          </m:num>
                          <m:den>
                            <m:r>
                              <a:rPr lang="en-US" i="1">
                                <a:latin typeface="Cambria Math" panose="02040503050406030204" pitchFamily="18" charset="0"/>
                              </a:rPr>
                              <m:t>280</m:t>
                            </m:r>
                          </m:den>
                        </m:f>
                        <m:r>
                          <a:rPr lang="en-US" i="1">
                            <a:latin typeface="Cambria Math" panose="02040503050406030204" pitchFamily="18" charset="0"/>
                          </a:rPr>
                          <m:t>×100</m:t>
                        </m:r>
                      </m:e>
                    </m:d>
                    <m:r>
                      <a:rPr lang="en-US" i="1">
                        <a:latin typeface="Cambria Math" panose="02040503050406030204" pitchFamily="18" charset="0"/>
                      </a:rPr>
                      <m:t>%=87.5%</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799" y="1698172"/>
                <a:ext cx="11747863" cy="5033554"/>
              </a:xfrm>
              <a:blipFill>
                <a:blip r:embed="rId2"/>
                <a:stretch>
                  <a:fillRect l="-675" t="-1576"/>
                </a:stretch>
              </a:blipFill>
            </p:spPr>
            <p:txBody>
              <a:bodyPr/>
              <a:lstStyle/>
              <a:p>
                <a:r>
                  <a:rPr lang="en-US">
                    <a:noFill/>
                  </a:rPr>
                  <a:t> </a:t>
                </a:r>
              </a:p>
            </p:txBody>
          </p:sp>
        </mc:Fallback>
      </mc:AlternateContent>
    </p:spTree>
    <p:extLst>
      <p:ext uri="{BB962C8B-B14F-4D97-AF65-F5344CB8AC3E}">
        <p14:creationId xmlns="" xmlns:p14="http://schemas.microsoft.com/office/powerpoint/2010/main" val="4128126762"/>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heel(1)">
                                      <p:cBhvr>
                                        <p:cTn id="31" dur="2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3" end="3"/>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p:cTn id="42"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4" end="4"/>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 calcmode="lin" valueType="num">
                                      <p:cBhvr>
                                        <p:cTn id="4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83522"/>
            <a:ext cx="8610600" cy="1293028"/>
          </a:xfrm>
        </p:spPr>
        <p:txBody>
          <a:bodyPr/>
          <a:lstStyle/>
          <a:p>
            <a:r>
              <a:rPr lang="en-US" b="1" dirty="0"/>
              <a:t>Pie Charts</a:t>
            </a:r>
            <a:r>
              <a:rPr lang="en-US" dirty="0"/>
              <a:t/>
            </a:r>
            <a:br>
              <a:rPr lang="en-US" dirty="0"/>
            </a:br>
            <a:endParaRPr lang="en-US" dirty="0"/>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18011" y="1776550"/>
                <a:ext cx="11088189" cy="4442136"/>
              </a:xfrm>
            </p:spPr>
            <p:txBody>
              <a:bodyPr>
                <a:normAutofit lnSpcReduction="10000"/>
              </a:bodyPr>
              <a:lstStyle/>
              <a:p>
                <a:pPr marL="0" indent="0">
                  <a:buNone/>
                </a:pPr>
                <a:r>
                  <a:rPr lang="en-US" sz="2400" dirty="0"/>
                  <a:t>Important Facts &amp; Formulae</a:t>
                </a:r>
              </a:p>
              <a:p>
                <a:pPr lvl="0"/>
                <a:r>
                  <a:rPr lang="en-US" dirty="0"/>
                  <a:t>The pie-chart or a pie graph is a method of representing a given numerical data in the form of sectors of a circle.</a:t>
                </a:r>
              </a:p>
              <a:p>
                <a:pPr lvl="0"/>
                <a:r>
                  <a:rPr lang="en-US" dirty="0"/>
                  <a:t>The sector of the circle are constructed in such a way that the area if each sector is proportional to the corresponding value of the component of the data.</a:t>
                </a:r>
              </a:p>
              <a:p>
                <a:pPr lvl="0"/>
                <a:r>
                  <a:rPr lang="en-US" dirty="0"/>
                  <a:t>From geometry, we know that the area of the sector of a circle is proportional to the central angle.</a:t>
                </a:r>
              </a:p>
              <a:p>
                <a:pPr lvl="0"/>
                <a:r>
                  <a:rPr lang="en-US" dirty="0"/>
                  <a:t>So, the central angle of each sector must be proportional to the corresponding value of the component.</a:t>
                </a:r>
              </a:p>
              <a:p>
                <a:pPr lvl="0"/>
                <a:r>
                  <a:rPr lang="en-US" dirty="0"/>
                  <a:t>Since the sum of all central angles is 360*, we have </a:t>
                </a:r>
              </a:p>
              <a:p>
                <a14:m>
                  <m:oMath xmlns:m="http://schemas.openxmlformats.org/officeDocument/2006/math">
                    <m:r>
                      <a:rPr lang="en-US" i="1">
                        <a:latin typeface="Cambria Math" panose="02040503050406030204" pitchFamily="18" charset="0"/>
                      </a:rPr>
                      <m:t>𝐶𝑒𝑛𝑡𝑟𝑎𝑙</m:t>
                    </m:r>
                    <m:r>
                      <a:rPr lang="en-US" i="1">
                        <a:latin typeface="Cambria Math" panose="02040503050406030204" pitchFamily="18" charset="0"/>
                      </a:rPr>
                      <m:t> </m:t>
                    </m:r>
                    <m:r>
                      <a:rPr lang="en-US" i="1">
                        <a:latin typeface="Cambria Math" panose="02040503050406030204" pitchFamily="18" charset="0"/>
                      </a:rPr>
                      <m:t>𝑎𝑛𝑔𝑙𝑒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𝑐𝑜𝑚𝑝𝑜𝑛𝑒𝑛𝑡</m:t>
                    </m:r>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𝑉𝑎𝑙𝑢𝑒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𝑐𝑜𝑚𝑝𝑜𝑛𝑒𝑛𝑡</m:t>
                            </m:r>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𝑉𝑎𝑙𝑢𝑒</m:t>
                            </m:r>
                          </m:den>
                        </m:f>
                        <m:r>
                          <a:rPr lang="en-US" i="1">
                            <a:latin typeface="Cambria Math" panose="02040503050406030204" pitchFamily="18" charset="0"/>
                          </a:rPr>
                          <m:t>×360</m:t>
                        </m:r>
                      </m:e>
                    </m:d>
                    <m:r>
                      <a:rPr lang="en-US" i="1">
                        <a:latin typeface="Cambria Math" panose="02040503050406030204" pitchFamily="18" charset="0"/>
                      </a:rPr>
                      <m:t>°</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8011" y="1776550"/>
                <a:ext cx="11088189" cy="4442136"/>
              </a:xfrm>
              <a:blipFill>
                <a:blip r:embed="rId2"/>
                <a:stretch>
                  <a:fillRect l="-880" t="-2743"/>
                </a:stretch>
              </a:blipFill>
            </p:spPr>
            <p:txBody>
              <a:bodyPr/>
              <a:lstStyle/>
              <a:p>
                <a:r>
                  <a:rPr lang="en-IN">
                    <a:noFill/>
                  </a:rPr>
                  <a:t> </a:t>
                </a:r>
              </a:p>
            </p:txBody>
          </p:sp>
        </mc:Fallback>
      </mc:AlternateContent>
    </p:spTree>
    <p:extLst>
      <p:ext uri="{BB962C8B-B14F-4D97-AF65-F5344CB8AC3E}">
        <p14:creationId xmlns="" xmlns:p14="http://schemas.microsoft.com/office/powerpoint/2010/main" val="37124951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p:cTn id="3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3" dur="1000"/>
                                        <p:tgtEl>
                                          <p:spTgt spid="3">
                                            <p:txEl>
                                              <p:pRg st="1" end="1"/>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7"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8"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9" dur="1000"/>
                                        <p:tgtEl>
                                          <p:spTgt spid="3">
                                            <p:txEl>
                                              <p:pRg st="2" end="2"/>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p:cTn id="42"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3">
                                            <p:txEl>
                                              <p:pRg st="3" end="3"/>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par>
                                <p:cTn id="52" presetID="31"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6"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7" dur="1000"/>
                                        <p:tgtEl>
                                          <p:spTgt spid="3">
                                            <p:txEl>
                                              <p:pRg st="5" end="5"/>
                                            </p:txEl>
                                          </p:spTgt>
                                        </p:tgtEl>
                                      </p:cBhvr>
                                    </p:animEffect>
                                  </p:childTnLst>
                                </p:cTn>
                              </p:par>
                              <p:par>
                                <p:cTn id="58" presetID="31" presetClass="entr" presetSubtype="0" fill="hold" nodeType="with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1"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2"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3"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89166"/>
            <a:ext cx="11887200" cy="5286103"/>
          </a:xfrm>
        </p:spPr>
        <p:txBody>
          <a:bodyPr/>
          <a:lstStyle/>
          <a:p>
            <a:pPr marL="0" lvl="0" indent="0">
              <a:buNone/>
            </a:pPr>
            <a:r>
              <a:rPr lang="en-US" dirty="0"/>
              <a:t>1)The following pie chart shows the sources of funds to be collected by the national highways Authority of India (NHAI) for its Phase 2 projects. Study the pie-chart and answer the questions that follows.</a:t>
            </a:r>
          </a:p>
          <a:p>
            <a:pPr marL="0" indent="0" algn="ctr">
              <a:buNone/>
            </a:pPr>
            <a:r>
              <a:rPr lang="en-US" dirty="0"/>
              <a:t>SOURCES OF FUNDS TO BE ARRANGED BY NHAI </a:t>
            </a:r>
          </a:p>
          <a:p>
            <a:pPr marL="0" indent="0" algn="ctr">
              <a:buNone/>
            </a:pPr>
            <a:r>
              <a:rPr lang="en-US" dirty="0"/>
              <a:t>FOR PHASE 2 PROJECTS (IN CRORES RS.)</a:t>
            </a:r>
          </a:p>
          <a:p>
            <a:r>
              <a:rPr lang="en-US" dirty="0"/>
              <a:t>Total funds to be arranged for Project Phase 2  = </a:t>
            </a:r>
            <a:r>
              <a:rPr lang="en-US" dirty="0" err="1"/>
              <a:t>Rs</a:t>
            </a:r>
            <a:r>
              <a:rPr lang="en-US" dirty="0"/>
              <a:t>. 57,600 crores.</a:t>
            </a:r>
          </a:p>
          <a:p>
            <a:endParaRPr lang="en-US" dirty="0"/>
          </a:p>
          <a:p>
            <a:pPr marL="0" indent="0">
              <a:buNone/>
            </a:pPr>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4875167" y="3983538"/>
            <a:ext cx="2544536" cy="25478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644960308"/>
      </p:ext>
    </p:extLst>
  </p:cSld>
  <p:clrMapOvr>
    <a:masterClrMapping/>
  </p:clrMapOvr>
  <mc:AlternateContent xmlns:mc="http://schemas.openxmlformats.org/markup-compatibility/2006">
    <mc:Choice xmlns=""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1" end="1"/>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2" end="2"/>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randombar(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57051" y="1663338"/>
                <a:ext cx="11149149" cy="4555348"/>
              </a:xfrm>
            </p:spPr>
            <p:txBody>
              <a:bodyPr>
                <a:normAutofit/>
              </a:bodyPr>
              <a:lstStyle/>
              <a:p>
                <a:pPr marL="0" lvl="0" indent="0">
                  <a:buNone/>
                </a:pPr>
                <a:r>
                  <a:rPr lang="en-US" dirty="0"/>
                  <a:t>1)Near about 20% of the funds are to arranged through?</a:t>
                </a:r>
              </a:p>
              <a:p>
                <a:pPr marL="0" indent="0">
                  <a:buNone/>
                </a:pPr>
                <a:r>
                  <a:rPr lang="en-US" dirty="0"/>
                  <a:t>Sol) 20% of the total funds to be arranged = </a:t>
                </a:r>
                <a:r>
                  <a:rPr lang="en-US" dirty="0" err="1"/>
                  <a:t>rs</a:t>
                </a:r>
                <a:r>
                  <a:rPr lang="en-US" dirty="0"/>
                  <a:t>(20% of 57600) crores = Rs.11520 crores = </a:t>
                </a:r>
                <a:r>
                  <a:rPr lang="en-US" dirty="0" err="1"/>
                  <a:t>rs</a:t>
                </a:r>
                <a:r>
                  <a:rPr lang="en-US" dirty="0"/>
                  <a:t>. 11486 crores.</a:t>
                </a:r>
              </a:p>
              <a:p>
                <a:pPr marL="0" indent="0">
                  <a:buNone/>
                </a:pPr>
                <a:r>
                  <a:rPr lang="en-US" dirty="0"/>
                  <a:t>Rs.11486 crores is the amount of funds to be arranged through External Assistance.</a:t>
                </a:r>
              </a:p>
              <a:p>
                <a:pPr marL="0" lvl="0" indent="0">
                  <a:buNone/>
                </a:pPr>
                <a:r>
                  <a:rPr lang="en-US" dirty="0"/>
                  <a:t>2) The Central angle corresponding to market Borrowing?</a:t>
                </a:r>
              </a:p>
              <a:p>
                <a:pPr marL="0" indent="0">
                  <a:buNone/>
                </a:pPr>
                <a:r>
                  <a:rPr lang="en-US" dirty="0"/>
                  <a:t>Sol) Central angle corresponding to market borrowing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29952</m:t>
                            </m:r>
                          </m:num>
                          <m:den>
                            <m:r>
                              <a:rPr lang="en-US" i="1">
                                <a:latin typeface="Cambria Math" panose="02040503050406030204" pitchFamily="18" charset="0"/>
                              </a:rPr>
                              <m:t>57600</m:t>
                            </m:r>
                          </m:den>
                        </m:f>
                        <m:r>
                          <a:rPr lang="en-US" i="1">
                            <a:latin typeface="Cambria Math" panose="02040503050406030204" pitchFamily="18" charset="0"/>
                          </a:rPr>
                          <m:t>×360</m:t>
                        </m:r>
                        <m:r>
                          <a:rPr lang="en-US" i="1">
                            <a:latin typeface="Cambria Math" panose="02040503050406030204" pitchFamily="18" charset="0"/>
                          </a:rPr>
                          <m:t>ᶱ</m:t>
                        </m:r>
                      </m:e>
                    </m:d>
                    <m:r>
                      <a:rPr lang="en-US" i="1">
                        <a:latin typeface="Cambria Math" panose="02040503050406030204" pitchFamily="18" charset="0"/>
                      </a:rPr>
                      <m:t>=187.2°</m:t>
                    </m:r>
                  </m:oMath>
                </a14:m>
                <a:endParaRPr lang="en-US" dirty="0"/>
              </a:p>
              <a:p>
                <a:pPr marL="0" lvl="0" indent="0">
                  <a:buNone/>
                </a:pPr>
                <a:r>
                  <a:rPr lang="en-US" dirty="0"/>
                  <a:t>3) The approximate ratio of the funds to be arranged through Toll &amp; that through market Borrowing?</a:t>
                </a:r>
              </a:p>
              <a:p>
                <a:pPr marL="0" indent="0">
                  <a:buNone/>
                </a:pPr>
                <a:r>
                  <a:rPr lang="en-US" dirty="0"/>
                  <a:t>Sol) Required ratio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4910</m:t>
                        </m:r>
                      </m:num>
                      <m:den>
                        <m:r>
                          <a:rPr lang="en-US" i="1">
                            <a:latin typeface="Cambria Math" panose="02040503050406030204" pitchFamily="18" charset="0"/>
                          </a:rPr>
                          <m:t>29952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6.1</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57051" y="1663338"/>
                <a:ext cx="11149149" cy="4555348"/>
              </a:xfrm>
              <a:blipFill>
                <a:blip r:embed="rId2"/>
                <a:stretch>
                  <a:fillRect l="-711" t="-1740" r="-328"/>
                </a:stretch>
              </a:blipFill>
            </p:spPr>
            <p:txBody>
              <a:bodyPr/>
              <a:lstStyle/>
              <a:p>
                <a:r>
                  <a:rPr lang="en-IN">
                    <a:noFill/>
                  </a:rPr>
                  <a:t> </a:t>
                </a:r>
              </a:p>
            </p:txBody>
          </p:sp>
        </mc:Fallback>
      </mc:AlternateContent>
    </p:spTree>
    <p:extLst>
      <p:ext uri="{BB962C8B-B14F-4D97-AF65-F5344CB8AC3E}">
        <p14:creationId xmlns="" xmlns:p14="http://schemas.microsoft.com/office/powerpoint/2010/main" val="1432383872"/>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heel(1)">
                                      <p:cBhvr>
                                        <p:cTn id="25" dur="2000"/>
                                        <p:tgtEl>
                                          <p:spTgt spid="3">
                                            <p:txEl>
                                              <p:pRg st="1" end="1"/>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heel(1)">
                                      <p:cBhvr>
                                        <p:cTn id="28" dur="20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80">
                                          <p:stCondLst>
                                            <p:cond delay="0"/>
                                          </p:stCondLst>
                                        </p:cTn>
                                        <p:tgtEl>
                                          <p:spTgt spid="3">
                                            <p:txEl>
                                              <p:pRg st="3" end="3"/>
                                            </p:txEl>
                                          </p:spTgt>
                                        </p:tgtEl>
                                      </p:cBhvr>
                                    </p:animEffect>
                                    <p:anim calcmode="lin" valueType="num">
                                      <p:cBhvr>
                                        <p:cTn id="3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3" end="3"/>
                                            </p:txEl>
                                          </p:spTgt>
                                        </p:tgtEl>
                                      </p:cBhvr>
                                      <p:to x="100000" y="60000"/>
                                    </p:animScale>
                                    <p:animScale>
                                      <p:cBhvr>
                                        <p:cTn id="40" dur="166" decel="50000">
                                          <p:stCondLst>
                                            <p:cond delay="676"/>
                                          </p:stCondLst>
                                        </p:cTn>
                                        <p:tgtEl>
                                          <p:spTgt spid="3">
                                            <p:txEl>
                                              <p:pRg st="3" end="3"/>
                                            </p:txEl>
                                          </p:spTgt>
                                        </p:tgtEl>
                                      </p:cBhvr>
                                      <p:to x="100000" y="100000"/>
                                    </p:animScale>
                                    <p:animScale>
                                      <p:cBhvr>
                                        <p:cTn id="41" dur="26">
                                          <p:stCondLst>
                                            <p:cond delay="1312"/>
                                          </p:stCondLst>
                                        </p:cTn>
                                        <p:tgtEl>
                                          <p:spTgt spid="3">
                                            <p:txEl>
                                              <p:pRg st="3" end="3"/>
                                            </p:txEl>
                                          </p:spTgt>
                                        </p:tgtEl>
                                      </p:cBhvr>
                                      <p:to x="100000" y="80000"/>
                                    </p:animScale>
                                    <p:animScale>
                                      <p:cBhvr>
                                        <p:cTn id="42" dur="166" decel="50000">
                                          <p:stCondLst>
                                            <p:cond delay="1338"/>
                                          </p:stCondLst>
                                        </p:cTn>
                                        <p:tgtEl>
                                          <p:spTgt spid="3">
                                            <p:txEl>
                                              <p:pRg st="3" end="3"/>
                                            </p:txEl>
                                          </p:spTgt>
                                        </p:tgtEl>
                                      </p:cBhvr>
                                      <p:to x="100000" y="100000"/>
                                    </p:animScale>
                                    <p:animScale>
                                      <p:cBhvr>
                                        <p:cTn id="43" dur="26">
                                          <p:stCondLst>
                                            <p:cond delay="1642"/>
                                          </p:stCondLst>
                                        </p:cTn>
                                        <p:tgtEl>
                                          <p:spTgt spid="3">
                                            <p:txEl>
                                              <p:pRg st="3" end="3"/>
                                            </p:txEl>
                                          </p:spTgt>
                                        </p:tgtEl>
                                      </p:cBhvr>
                                      <p:to x="100000" y="90000"/>
                                    </p:animScale>
                                    <p:animScale>
                                      <p:cBhvr>
                                        <p:cTn id="44" dur="166" decel="50000">
                                          <p:stCondLst>
                                            <p:cond delay="1668"/>
                                          </p:stCondLst>
                                        </p:cTn>
                                        <p:tgtEl>
                                          <p:spTgt spid="3">
                                            <p:txEl>
                                              <p:pRg st="3" end="3"/>
                                            </p:txEl>
                                          </p:spTgt>
                                        </p:tgtEl>
                                      </p:cBhvr>
                                      <p:to x="100000" y="100000"/>
                                    </p:animScale>
                                    <p:animScale>
                                      <p:cBhvr>
                                        <p:cTn id="45" dur="26">
                                          <p:stCondLst>
                                            <p:cond delay="1808"/>
                                          </p:stCondLst>
                                        </p:cTn>
                                        <p:tgtEl>
                                          <p:spTgt spid="3">
                                            <p:txEl>
                                              <p:pRg st="3" end="3"/>
                                            </p:txEl>
                                          </p:spTgt>
                                        </p:tgtEl>
                                      </p:cBhvr>
                                      <p:to x="100000" y="95000"/>
                                    </p:animScale>
                                    <p:animScale>
                                      <p:cBhvr>
                                        <p:cTn id="46" dur="166" decel="50000">
                                          <p:stCondLst>
                                            <p:cond delay="1834"/>
                                          </p:stCondLst>
                                        </p:cTn>
                                        <p:tgtEl>
                                          <p:spTgt spid="3">
                                            <p:txEl>
                                              <p:pRg st="3" end="3"/>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wheel(1)">
                                      <p:cBhvr>
                                        <p:cTn id="51" dur="2000"/>
                                        <p:tgtEl>
                                          <p:spTgt spid="3">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 calcmode="lin" valueType="num">
                                      <p:cBhvr>
                                        <p:cTn id="56"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7"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8"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9" dur="1000"/>
                                        <p:tgtEl>
                                          <p:spTgt spid="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wipe(down)">
                                      <p:cBhvr>
                                        <p:cTn id="64" dur="580">
                                          <p:stCondLst>
                                            <p:cond delay="0"/>
                                          </p:stCondLst>
                                        </p:cTn>
                                        <p:tgtEl>
                                          <p:spTgt spid="3">
                                            <p:txEl>
                                              <p:pRg st="6" end="6"/>
                                            </p:txEl>
                                          </p:spTgt>
                                        </p:tgtEl>
                                      </p:cBhvr>
                                    </p:animEffect>
                                    <p:anim calcmode="lin" valueType="num">
                                      <p:cBhvr>
                                        <p:cTn id="65"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70" dur="26">
                                          <p:stCondLst>
                                            <p:cond delay="650"/>
                                          </p:stCondLst>
                                        </p:cTn>
                                        <p:tgtEl>
                                          <p:spTgt spid="3">
                                            <p:txEl>
                                              <p:pRg st="6" end="6"/>
                                            </p:txEl>
                                          </p:spTgt>
                                        </p:tgtEl>
                                      </p:cBhvr>
                                      <p:to x="100000" y="60000"/>
                                    </p:animScale>
                                    <p:animScale>
                                      <p:cBhvr>
                                        <p:cTn id="71" dur="166" decel="50000">
                                          <p:stCondLst>
                                            <p:cond delay="676"/>
                                          </p:stCondLst>
                                        </p:cTn>
                                        <p:tgtEl>
                                          <p:spTgt spid="3">
                                            <p:txEl>
                                              <p:pRg st="6" end="6"/>
                                            </p:txEl>
                                          </p:spTgt>
                                        </p:tgtEl>
                                      </p:cBhvr>
                                      <p:to x="100000" y="100000"/>
                                    </p:animScale>
                                    <p:animScale>
                                      <p:cBhvr>
                                        <p:cTn id="72" dur="26">
                                          <p:stCondLst>
                                            <p:cond delay="1312"/>
                                          </p:stCondLst>
                                        </p:cTn>
                                        <p:tgtEl>
                                          <p:spTgt spid="3">
                                            <p:txEl>
                                              <p:pRg st="6" end="6"/>
                                            </p:txEl>
                                          </p:spTgt>
                                        </p:tgtEl>
                                      </p:cBhvr>
                                      <p:to x="100000" y="80000"/>
                                    </p:animScale>
                                    <p:animScale>
                                      <p:cBhvr>
                                        <p:cTn id="73" dur="166" decel="50000">
                                          <p:stCondLst>
                                            <p:cond delay="1338"/>
                                          </p:stCondLst>
                                        </p:cTn>
                                        <p:tgtEl>
                                          <p:spTgt spid="3">
                                            <p:txEl>
                                              <p:pRg st="6" end="6"/>
                                            </p:txEl>
                                          </p:spTgt>
                                        </p:tgtEl>
                                      </p:cBhvr>
                                      <p:to x="100000" y="100000"/>
                                    </p:animScale>
                                    <p:animScale>
                                      <p:cBhvr>
                                        <p:cTn id="74" dur="26">
                                          <p:stCondLst>
                                            <p:cond delay="1642"/>
                                          </p:stCondLst>
                                        </p:cTn>
                                        <p:tgtEl>
                                          <p:spTgt spid="3">
                                            <p:txEl>
                                              <p:pRg st="6" end="6"/>
                                            </p:txEl>
                                          </p:spTgt>
                                        </p:tgtEl>
                                      </p:cBhvr>
                                      <p:to x="100000" y="90000"/>
                                    </p:animScale>
                                    <p:animScale>
                                      <p:cBhvr>
                                        <p:cTn id="75" dur="166" decel="50000">
                                          <p:stCondLst>
                                            <p:cond delay="1668"/>
                                          </p:stCondLst>
                                        </p:cTn>
                                        <p:tgtEl>
                                          <p:spTgt spid="3">
                                            <p:txEl>
                                              <p:pRg st="6" end="6"/>
                                            </p:txEl>
                                          </p:spTgt>
                                        </p:tgtEl>
                                      </p:cBhvr>
                                      <p:to x="100000" y="100000"/>
                                    </p:animScale>
                                    <p:animScale>
                                      <p:cBhvr>
                                        <p:cTn id="76" dur="26">
                                          <p:stCondLst>
                                            <p:cond delay="1808"/>
                                          </p:stCondLst>
                                        </p:cTn>
                                        <p:tgtEl>
                                          <p:spTgt spid="3">
                                            <p:txEl>
                                              <p:pRg st="6" end="6"/>
                                            </p:txEl>
                                          </p:spTgt>
                                        </p:tgtEl>
                                      </p:cBhvr>
                                      <p:to x="100000" y="95000"/>
                                    </p:animScale>
                                    <p:animScale>
                                      <p:cBhvr>
                                        <p:cTn id="77"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78674" y="1663337"/>
                <a:ext cx="11695612" cy="5024845"/>
              </a:xfrm>
            </p:spPr>
            <p:txBody>
              <a:bodyPr>
                <a:normAutofit lnSpcReduction="10000"/>
              </a:bodyPr>
              <a:lstStyle/>
              <a:p>
                <a:pPr marL="0" lvl="0" indent="0">
                  <a:buNone/>
                </a:pPr>
                <a:r>
                  <a:rPr lang="en-US" dirty="0"/>
                  <a:t>4) If NHAI could receive a total of Rs.9695 crores as external assistance, by what % should it increase the market borrowings to arrange for the shortage of funds?</a:t>
                </a:r>
              </a:p>
              <a:p>
                <a:r>
                  <a:rPr lang="en-US" dirty="0"/>
                  <a:t>Sol) Shortage of funds arranged through external assistance = (11486-9695) crores = Rs.1791 crores</a:t>
                </a:r>
              </a:p>
              <a:p>
                <a:r>
                  <a:rPr lang="en-US" dirty="0"/>
                  <a:t>Increase required in market borrowings = Rs.1791 crores</a:t>
                </a:r>
              </a:p>
              <a:p>
                <a:r>
                  <a:rPr lang="en-US" dirty="0"/>
                  <a:t>Percentage increase required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1791</m:t>
                            </m:r>
                          </m:num>
                          <m:den>
                            <m:r>
                              <a:rPr lang="en-US" i="1">
                                <a:latin typeface="Cambria Math" panose="02040503050406030204" pitchFamily="18" charset="0"/>
                              </a:rPr>
                              <m:t>29952</m:t>
                            </m:r>
                          </m:den>
                        </m:f>
                        <m:r>
                          <a:rPr lang="en-US" i="1">
                            <a:latin typeface="Cambria Math" panose="02040503050406030204" pitchFamily="18" charset="0"/>
                          </a:rPr>
                          <m:t>×100</m:t>
                        </m:r>
                      </m:e>
                    </m:d>
                    <m:r>
                      <a:rPr lang="en-US" i="1">
                        <a:latin typeface="Cambria Math" panose="02040503050406030204" pitchFamily="18" charset="0"/>
                      </a:rPr>
                      <m:t>%=5.98%=6%</m:t>
                    </m:r>
                  </m:oMath>
                </a14:m>
                <a:endParaRPr lang="en-US" dirty="0"/>
              </a:p>
              <a:p>
                <a:pPr marL="0" lvl="0" indent="0">
                  <a:buNone/>
                </a:pPr>
                <a:r>
                  <a:rPr lang="en-US" dirty="0"/>
                  <a:t>5) If the toll is to be collected through an outsourced agency by allowing a maximum 10% commission, how much amount should be permitted to be collected by the outsourced agency, so that the project is supported with </a:t>
                </a:r>
                <a:r>
                  <a:rPr lang="en-US" dirty="0" err="1"/>
                  <a:t>Rs</a:t>
                </a:r>
                <a:r>
                  <a:rPr lang="en-US" dirty="0"/>
                  <a:t>. 4910 crores?</a:t>
                </a:r>
              </a:p>
              <a:p>
                <a:r>
                  <a:rPr lang="en-US" dirty="0"/>
                  <a:t>Sol) Amount permitted = (funds required from toll for project of Phase 2) + (10% of these funds)</a:t>
                </a:r>
              </a:p>
              <a:p>
                <a:r>
                  <a:rPr lang="en-US" dirty="0"/>
                  <a:t>= Rs.4910 crores + </a:t>
                </a:r>
                <a:r>
                  <a:rPr lang="en-US" dirty="0" err="1"/>
                  <a:t>Rs</a:t>
                </a:r>
                <a:r>
                  <a:rPr lang="en-US" dirty="0"/>
                  <a:t>.(10% of 4910) crores</a:t>
                </a:r>
              </a:p>
              <a:p>
                <a:r>
                  <a:rPr lang="en-US" dirty="0"/>
                  <a:t>= </a:t>
                </a:r>
                <a:r>
                  <a:rPr lang="en-US" dirty="0" err="1"/>
                  <a:t>Rs</a:t>
                </a:r>
                <a:r>
                  <a:rPr lang="en-US" dirty="0"/>
                  <a:t>.(4910+491) crores = </a:t>
                </a:r>
                <a:r>
                  <a:rPr lang="en-US" dirty="0" err="1"/>
                  <a:t>Rs</a:t>
                </a:r>
                <a:r>
                  <a:rPr lang="en-US" dirty="0"/>
                  <a:t>. 5401 crores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78674" y="1663337"/>
                <a:ext cx="11695612" cy="5024845"/>
              </a:xfrm>
              <a:blipFill>
                <a:blip r:embed="rId2"/>
                <a:stretch>
                  <a:fillRect l="-678" t="-2184" r="-1043"/>
                </a:stretch>
              </a:blipFill>
            </p:spPr>
            <p:txBody>
              <a:bodyPr/>
              <a:lstStyle/>
              <a:p>
                <a:r>
                  <a:rPr lang="en-IN">
                    <a:noFill/>
                  </a:rPr>
                  <a:t> </a:t>
                </a:r>
              </a:p>
            </p:txBody>
          </p:sp>
        </mc:Fallback>
      </mc:AlternateContent>
    </p:spTree>
    <p:extLst>
      <p:ext uri="{BB962C8B-B14F-4D97-AF65-F5344CB8AC3E}">
        <p14:creationId xmlns="" xmlns:p14="http://schemas.microsoft.com/office/powerpoint/2010/main" val="3467808286"/>
      </p:ext>
    </p:extLst>
  </p:cSld>
  <p:clrMapOvr>
    <a:masterClrMapping/>
  </p:clrMapOvr>
  <mc:AlternateContent xmlns:mc="http://schemas.openxmlformats.org/markup-compatibility/2006">
    <mc:Choice xmlns=""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p:cTn id="50"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1"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2"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3" dur="1000"/>
                                        <p:tgtEl>
                                          <p:spTgt spid="3">
                                            <p:txEl>
                                              <p:pRg st="5" end="5"/>
                                            </p:txEl>
                                          </p:spTgt>
                                        </p:tgtEl>
                                      </p:cBhvr>
                                    </p:animEffect>
                                  </p:childTnLst>
                                </p:cTn>
                              </p:par>
                              <p:par>
                                <p:cTn id="54" presetID="31" presetClass="entr" presetSubtype="0" fill="hold" nodeType="with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 calcmode="lin" valueType="num">
                                      <p:cBhvr>
                                        <p:cTn id="56"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7"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8"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9" dur="1000"/>
                                        <p:tgtEl>
                                          <p:spTgt spid="3">
                                            <p:txEl>
                                              <p:pRg st="6" end="6"/>
                                            </p:txEl>
                                          </p:spTgt>
                                        </p:tgtEl>
                                      </p:cBhvr>
                                    </p:animEffect>
                                  </p:childTnLst>
                                </p:cTn>
                              </p:par>
                              <p:par>
                                <p:cTn id="60" presetID="31" presetClass="entr" presetSubtype="0"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p:cTn id="62"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3"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4"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5"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886" y="1489166"/>
            <a:ext cx="11312434" cy="5007428"/>
          </a:xfrm>
        </p:spPr>
        <p:txBody>
          <a:bodyPr/>
          <a:lstStyle/>
          <a:p>
            <a:pPr marL="0" indent="0">
              <a:buNone/>
            </a:pPr>
            <a:r>
              <a:rPr lang="en-US" dirty="0"/>
              <a:t>2) The pie chart provided below gives the distribution of land under various food crops. Study the pie chart carefully and answer the questions that follow</a:t>
            </a:r>
          </a:p>
          <a:p>
            <a:pPr marL="0" indent="0" algn="ctr">
              <a:buNone/>
            </a:pPr>
            <a:r>
              <a:rPr lang="en-US" dirty="0"/>
              <a:t>DISTRIBUTION OF AREAS (IN ACRES) UNDER VARIOUS FOOD CROPS</a:t>
            </a:r>
          </a:p>
          <a:p>
            <a:pPr marL="0" indent="0">
              <a:buNone/>
            </a:pPr>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4474119" y="2973433"/>
            <a:ext cx="3093630" cy="2930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873705115"/>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82880" y="1471749"/>
                <a:ext cx="11861074" cy="5277393"/>
              </a:xfrm>
            </p:spPr>
            <p:txBody>
              <a:bodyPr>
                <a:normAutofit fontScale="92500"/>
              </a:bodyPr>
              <a:lstStyle/>
              <a:p>
                <a:pPr marL="0" lvl="0" indent="0">
                  <a:buNone/>
                </a:pPr>
                <a:r>
                  <a:rPr lang="en-US" dirty="0"/>
                  <a:t>1) Which combination of 3 crops contribute to 50% of the total area under the food crops?</a:t>
                </a:r>
              </a:p>
              <a:p>
                <a:pPr marL="0" indent="0">
                  <a:buNone/>
                </a:pPr>
                <a:r>
                  <a:rPr lang="en-US" dirty="0"/>
                  <a:t>Sol) The total of the central angles corresponding to the 3 crops which covers 50% of the total area, should be 180*. Now, the total of the central angles for the given combinations are:</a:t>
                </a:r>
              </a:p>
              <a:p>
                <a:pPr lvl="1"/>
                <a:r>
                  <a:rPr lang="en-US" dirty="0"/>
                  <a:t>Wheat, Barley &amp; Jowar = (72</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+36</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+18</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)=126</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endParaRPr lang="en-US" dirty="0"/>
              </a:p>
              <a:p>
                <a:pPr lvl="1"/>
                <a:r>
                  <a:rPr lang="en-US" dirty="0"/>
                  <a:t>Rice, Wheat &amp;</a:t>
                </a:r>
                <a:r>
                  <a:rPr lang="en-US" dirty="0" err="1"/>
                  <a:t>Jowar</a:t>
                </a:r>
                <a:r>
                  <a:rPr lang="en-US" dirty="0"/>
                  <a:t> = (72+72+18) = 162</a:t>
                </a:r>
              </a:p>
              <a:p>
                <a:pPr lvl="1"/>
                <a:r>
                  <a:rPr lang="en-US" dirty="0"/>
                  <a:t>Rice, wheat &amp; Barley = (72+72+36)= 180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lvl="1"/>
                <a:r>
                  <a:rPr lang="en-US" dirty="0" err="1"/>
                  <a:t>Bajra</a:t>
                </a:r>
                <a:r>
                  <a:rPr lang="en-US" dirty="0"/>
                  <a:t>, Maize &amp; Rice = (18+45+72) = 135</a:t>
                </a:r>
              </a:p>
              <a:p>
                <a:pPr marL="0" indent="0">
                  <a:buNone/>
                </a:pPr>
                <a:r>
                  <a:rPr lang="en-US" dirty="0"/>
                  <a:t>Clearly 3</a:t>
                </a:r>
                <a:r>
                  <a:rPr lang="en-US" baseline="30000" dirty="0"/>
                  <a:t>rd</a:t>
                </a:r>
                <a:r>
                  <a:rPr lang="en-US" dirty="0"/>
                  <a:t> one is the required combination.</a:t>
                </a:r>
              </a:p>
              <a:p>
                <a:pPr marL="0" lvl="0" indent="0">
                  <a:buNone/>
                </a:pPr>
                <a:r>
                  <a:rPr lang="en-US" dirty="0"/>
                  <a:t>2) If the total area under jowar was 1.5 million acres, then what was the area under rice?</a:t>
                </a:r>
              </a:p>
              <a:p>
                <a:pPr marL="0" indent="0">
                  <a:buNone/>
                </a:pPr>
                <a:r>
                  <a:rPr lang="en-US" dirty="0"/>
                  <a:t>Sol) The area under any of the food crops is proportional to the central angle corresponding to that crop.</a:t>
                </a:r>
              </a:p>
              <a:p>
                <a:pPr marL="0" indent="0">
                  <a:buNone/>
                </a:pPr>
                <a:r>
                  <a:rPr lang="en-US" dirty="0"/>
                  <a:t>Let, the area under rice production be X million acres.</a:t>
                </a:r>
              </a:p>
              <a:p>
                <a:pPr marL="0" indent="0">
                  <a:buNone/>
                </a:pPr>
                <a:r>
                  <a:rPr lang="en-US" dirty="0"/>
                  <a:t>Then, 18 : 72 = 1.5 : X ⇒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72×1.5</m:t>
                            </m:r>
                          </m:num>
                          <m:den>
                            <m:r>
                              <a:rPr lang="en-US" i="1">
                                <a:latin typeface="Cambria Math" panose="02040503050406030204" pitchFamily="18" charset="0"/>
                              </a:rPr>
                              <m:t>18</m:t>
                            </m:r>
                          </m:den>
                        </m:f>
                      </m:e>
                    </m:d>
                    <m:r>
                      <a:rPr lang="en-US" i="1">
                        <a:latin typeface="Cambria Math" panose="02040503050406030204" pitchFamily="18" charset="0"/>
                      </a:rPr>
                      <m:t>=6</m:t>
                    </m:r>
                  </m:oMath>
                </a14:m>
                <a:endParaRPr lang="en-US" dirty="0"/>
              </a:p>
              <a:p>
                <a:pPr marL="0" indent="0">
                  <a:buNone/>
                </a:pPr>
                <a:r>
                  <a:rPr lang="en-US" dirty="0"/>
                  <a:t>Thus the area under rice production = 6 million acres.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 y="1471749"/>
                <a:ext cx="11861074" cy="5277393"/>
              </a:xfrm>
              <a:blipFill>
                <a:blip r:embed="rId2"/>
                <a:stretch>
                  <a:fillRect l="-514" t="-1155" r="-771"/>
                </a:stretch>
              </a:blipFill>
            </p:spPr>
            <p:txBody>
              <a:bodyPr/>
              <a:lstStyle/>
              <a:p>
                <a:r>
                  <a:rPr lang="en-IN">
                    <a:noFill/>
                  </a:rPr>
                  <a:t> </a:t>
                </a:r>
              </a:p>
            </p:txBody>
          </p:sp>
        </mc:Fallback>
      </mc:AlternateContent>
    </p:spTree>
    <p:extLst>
      <p:ext uri="{BB962C8B-B14F-4D97-AF65-F5344CB8AC3E}">
        <p14:creationId xmlns="" xmlns:p14="http://schemas.microsoft.com/office/powerpoint/2010/main" val="2194281729"/>
      </p:ext>
    </p:extLst>
  </p:cSld>
  <p:clrMapOvr>
    <a:masterClrMapping/>
  </p:clrMapOvr>
  <mc:AlternateContent xmlns:mc="http://schemas.openxmlformats.org/markup-compatibility/2006">
    <mc:Choice xmlns=""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wipe(down)">
                                      <p:cBhvr>
                                        <p:cTn id="63" dur="580">
                                          <p:stCondLst>
                                            <p:cond delay="0"/>
                                          </p:stCondLst>
                                        </p:cTn>
                                        <p:tgtEl>
                                          <p:spTgt spid="3">
                                            <p:txEl>
                                              <p:pRg st="7" end="7"/>
                                            </p:txEl>
                                          </p:spTgt>
                                        </p:tgtEl>
                                      </p:cBhvr>
                                    </p:animEffect>
                                    <p:anim calcmode="lin" valueType="num">
                                      <p:cBhvr>
                                        <p:cTn id="6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xEl>
                                              <p:pRg st="7" end="7"/>
                                            </p:txEl>
                                          </p:spTgt>
                                        </p:tgtEl>
                                      </p:cBhvr>
                                      <p:to x="100000" y="60000"/>
                                    </p:animScale>
                                    <p:animScale>
                                      <p:cBhvr>
                                        <p:cTn id="70" dur="166" decel="50000">
                                          <p:stCondLst>
                                            <p:cond delay="676"/>
                                          </p:stCondLst>
                                        </p:cTn>
                                        <p:tgtEl>
                                          <p:spTgt spid="3">
                                            <p:txEl>
                                              <p:pRg st="7" end="7"/>
                                            </p:txEl>
                                          </p:spTgt>
                                        </p:tgtEl>
                                      </p:cBhvr>
                                      <p:to x="100000" y="100000"/>
                                    </p:animScale>
                                    <p:animScale>
                                      <p:cBhvr>
                                        <p:cTn id="71" dur="26">
                                          <p:stCondLst>
                                            <p:cond delay="1312"/>
                                          </p:stCondLst>
                                        </p:cTn>
                                        <p:tgtEl>
                                          <p:spTgt spid="3">
                                            <p:txEl>
                                              <p:pRg st="7" end="7"/>
                                            </p:txEl>
                                          </p:spTgt>
                                        </p:tgtEl>
                                      </p:cBhvr>
                                      <p:to x="100000" y="80000"/>
                                    </p:animScale>
                                    <p:animScale>
                                      <p:cBhvr>
                                        <p:cTn id="72" dur="166" decel="50000">
                                          <p:stCondLst>
                                            <p:cond delay="1338"/>
                                          </p:stCondLst>
                                        </p:cTn>
                                        <p:tgtEl>
                                          <p:spTgt spid="3">
                                            <p:txEl>
                                              <p:pRg st="7" end="7"/>
                                            </p:txEl>
                                          </p:spTgt>
                                        </p:tgtEl>
                                      </p:cBhvr>
                                      <p:to x="100000" y="100000"/>
                                    </p:animScale>
                                    <p:animScale>
                                      <p:cBhvr>
                                        <p:cTn id="73" dur="26">
                                          <p:stCondLst>
                                            <p:cond delay="1642"/>
                                          </p:stCondLst>
                                        </p:cTn>
                                        <p:tgtEl>
                                          <p:spTgt spid="3">
                                            <p:txEl>
                                              <p:pRg st="7" end="7"/>
                                            </p:txEl>
                                          </p:spTgt>
                                        </p:tgtEl>
                                      </p:cBhvr>
                                      <p:to x="100000" y="90000"/>
                                    </p:animScale>
                                    <p:animScale>
                                      <p:cBhvr>
                                        <p:cTn id="74" dur="166" decel="50000">
                                          <p:stCondLst>
                                            <p:cond delay="1668"/>
                                          </p:stCondLst>
                                        </p:cTn>
                                        <p:tgtEl>
                                          <p:spTgt spid="3">
                                            <p:txEl>
                                              <p:pRg st="7" end="7"/>
                                            </p:txEl>
                                          </p:spTgt>
                                        </p:tgtEl>
                                      </p:cBhvr>
                                      <p:to x="100000" y="100000"/>
                                    </p:animScale>
                                    <p:animScale>
                                      <p:cBhvr>
                                        <p:cTn id="75" dur="26">
                                          <p:stCondLst>
                                            <p:cond delay="1808"/>
                                          </p:stCondLst>
                                        </p:cTn>
                                        <p:tgtEl>
                                          <p:spTgt spid="3">
                                            <p:txEl>
                                              <p:pRg st="7" end="7"/>
                                            </p:txEl>
                                          </p:spTgt>
                                        </p:tgtEl>
                                      </p:cBhvr>
                                      <p:to x="100000" y="95000"/>
                                    </p:animScale>
                                    <p:animScale>
                                      <p:cBhvr>
                                        <p:cTn id="76" dur="166" decel="50000">
                                          <p:stCondLst>
                                            <p:cond delay="1834"/>
                                          </p:stCondLst>
                                        </p:cTn>
                                        <p:tgtEl>
                                          <p:spTgt spid="3">
                                            <p:txEl>
                                              <p:pRg st="7" end="7"/>
                                            </p:txEl>
                                          </p:spTgt>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 calcmode="lin" valueType="num">
                                      <p:cBhvr>
                                        <p:cTn id="8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8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8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84" dur="1000"/>
                                        <p:tgtEl>
                                          <p:spTgt spid="3">
                                            <p:txEl>
                                              <p:pRg st="8" end="8"/>
                                            </p:txEl>
                                          </p:spTgt>
                                        </p:tgtEl>
                                      </p:cBhvr>
                                    </p:animEffect>
                                  </p:childTnLst>
                                </p:cTn>
                              </p:par>
                              <p:par>
                                <p:cTn id="85" presetID="31" presetClass="entr" presetSubtype="0" fill="hold" nodeType="with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anim calcmode="lin" valueType="num">
                                      <p:cBhvr>
                                        <p:cTn id="8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8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8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90" dur="1000"/>
                                        <p:tgtEl>
                                          <p:spTgt spid="3">
                                            <p:txEl>
                                              <p:pRg st="9" end="9"/>
                                            </p:txEl>
                                          </p:spTgt>
                                        </p:tgtEl>
                                      </p:cBhvr>
                                    </p:animEffect>
                                  </p:childTnLst>
                                </p:cTn>
                              </p:par>
                              <p:par>
                                <p:cTn id="91" presetID="31" presetClass="entr" presetSubtype="0" fill="hold" nodeType="with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anim calcmode="lin" valueType="num">
                                      <p:cBhvr>
                                        <p:cTn id="93"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4"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95"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96" dur="1000"/>
                                        <p:tgtEl>
                                          <p:spTgt spid="3">
                                            <p:txEl>
                                              <p:pRg st="10" end="10"/>
                                            </p:txEl>
                                          </p:spTgt>
                                        </p:tgtEl>
                                      </p:cBhvr>
                                    </p:animEffect>
                                  </p:childTnLst>
                                </p:cTn>
                              </p:par>
                              <p:par>
                                <p:cTn id="97" presetID="31" presetClass="entr" presetSubtype="0" fill="hold" nodeType="withEffect">
                                  <p:stCondLst>
                                    <p:cond delay="0"/>
                                  </p:stCondLst>
                                  <p:childTnLst>
                                    <p:set>
                                      <p:cBhvr>
                                        <p:cTn id="98" dur="1" fill="hold">
                                          <p:stCondLst>
                                            <p:cond delay="0"/>
                                          </p:stCondLst>
                                        </p:cTn>
                                        <p:tgtEl>
                                          <p:spTgt spid="3">
                                            <p:txEl>
                                              <p:pRg st="11" end="11"/>
                                            </p:txEl>
                                          </p:spTgt>
                                        </p:tgtEl>
                                        <p:attrNameLst>
                                          <p:attrName>style.visibility</p:attrName>
                                        </p:attrNameLst>
                                      </p:cBhvr>
                                      <p:to>
                                        <p:strVal val="visible"/>
                                      </p:to>
                                    </p:set>
                                    <p:anim calcmode="lin" valueType="num">
                                      <p:cBhvr>
                                        <p:cTn id="9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10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10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102"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26423" y="1611086"/>
                <a:ext cx="11782697" cy="5120640"/>
              </a:xfrm>
            </p:spPr>
            <p:txBody>
              <a:bodyPr>
                <a:normAutofit lnSpcReduction="10000"/>
              </a:bodyPr>
              <a:lstStyle/>
              <a:p>
                <a:pPr marL="0" lvl="0" indent="0">
                  <a:buNone/>
                </a:pPr>
                <a:r>
                  <a:rPr lang="en-US" dirty="0"/>
                  <a:t>3) If the production of wheat is 6 times that of barley, then what is the ratio between the yield per acre of wheat and barely?</a:t>
                </a:r>
              </a:p>
              <a:p>
                <a:pPr marL="0" indent="0">
                  <a:buNone/>
                </a:pPr>
                <a:r>
                  <a:rPr lang="en-US" dirty="0"/>
                  <a:t>Sol) Let the total production of barley be T tons and let Z acres of land be put under barely production.</a:t>
                </a:r>
              </a:p>
              <a:p>
                <a:r>
                  <a:rPr lang="en-US" dirty="0"/>
                  <a:t>Then the total production of wheat = 6T </a:t>
                </a:r>
                <a:r>
                  <a:rPr lang="en-US" dirty="0" err="1"/>
                  <a:t>tonnes</a:t>
                </a:r>
                <a:endParaRPr lang="en-US" dirty="0"/>
              </a:p>
              <a:p>
                <a:r>
                  <a:rPr lang="en-US" dirty="0"/>
                  <a:t>Also, area under wheat production = 2Z </a:t>
                </a:r>
                <a:r>
                  <a:rPr lang="en-US" dirty="0" err="1"/>
                  <a:t>acreas</a:t>
                </a:r>
                <a:r>
                  <a:rPr lang="en-US" dirty="0"/>
                  <a:t>.</a:t>
                </a:r>
              </a:p>
              <a:p>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𝐴𝑟𝑒𝑎</m:t>
                            </m:r>
                            <m:r>
                              <a:rPr lang="en-US" i="1">
                                <a:latin typeface="Cambria Math" panose="02040503050406030204" pitchFamily="18" charset="0"/>
                              </a:rPr>
                              <m:t> </m:t>
                            </m:r>
                            <m:r>
                              <a:rPr lang="en-US" i="1">
                                <a:latin typeface="Cambria Math" panose="02040503050406030204" pitchFamily="18" charset="0"/>
                              </a:rPr>
                              <m:t>𝑢𝑛𝑑𝑒𝑟</m:t>
                            </m:r>
                            <m:r>
                              <a:rPr lang="en-US" i="1">
                                <a:latin typeface="Cambria Math" panose="02040503050406030204" pitchFamily="18" charset="0"/>
                              </a:rPr>
                              <m:t> </m:t>
                            </m:r>
                            <m:r>
                              <a:rPr lang="en-US" i="1">
                                <a:latin typeface="Cambria Math" panose="02040503050406030204" pitchFamily="18" charset="0"/>
                              </a:rPr>
                              <m:t>𝑤h𝑒𝑎𝑡</m:t>
                            </m:r>
                            <m:r>
                              <a:rPr lang="en-US" i="1">
                                <a:latin typeface="Cambria Math" panose="02040503050406030204" pitchFamily="18" charset="0"/>
                              </a:rPr>
                              <m:t> </m:t>
                            </m:r>
                            <m:r>
                              <a:rPr lang="en-US" i="1">
                                <a:latin typeface="Cambria Math" panose="02040503050406030204" pitchFamily="18" charset="0"/>
                              </a:rPr>
                              <m:t>𝑝𝑟𝑜𝑑𝑢𝑐𝑡𝑖𝑜𝑛</m:t>
                            </m:r>
                          </m:num>
                          <m:den>
                            <m:r>
                              <a:rPr lang="en-US" i="1">
                                <a:latin typeface="Cambria Math" panose="02040503050406030204" pitchFamily="18" charset="0"/>
                              </a:rPr>
                              <m:t>𝐴𝑟𝑒𝑎</m:t>
                            </m:r>
                            <m:r>
                              <a:rPr lang="en-US" i="1">
                                <a:latin typeface="Cambria Math" panose="02040503050406030204" pitchFamily="18" charset="0"/>
                              </a:rPr>
                              <m:t> </m:t>
                            </m:r>
                            <m:r>
                              <a:rPr lang="en-US" i="1">
                                <a:latin typeface="Cambria Math" panose="02040503050406030204" pitchFamily="18" charset="0"/>
                              </a:rPr>
                              <m:t>𝑢𝑛𝑑𝑒𝑟</m:t>
                            </m:r>
                            <m:r>
                              <a:rPr lang="en-US" i="1">
                                <a:latin typeface="Cambria Math" panose="02040503050406030204" pitchFamily="18" charset="0"/>
                              </a:rPr>
                              <m:t> </m:t>
                            </m:r>
                            <m:r>
                              <a:rPr lang="en-US" i="1">
                                <a:latin typeface="Cambria Math" panose="02040503050406030204" pitchFamily="18" charset="0"/>
                              </a:rPr>
                              <m:t>𝐵𝑎𝑟𝑙𝑒𝑦</m:t>
                            </m:r>
                            <m:r>
                              <a:rPr lang="en-US" i="1">
                                <a:latin typeface="Cambria Math" panose="02040503050406030204" pitchFamily="18" charset="0"/>
                              </a:rPr>
                              <m:t> </m:t>
                            </m:r>
                            <m:r>
                              <a:rPr lang="en-US" i="1">
                                <a:latin typeface="Cambria Math" panose="02040503050406030204" pitchFamily="18" charset="0"/>
                              </a:rPr>
                              <m:t>𝑝𝑟𝑜𝑑𝑢𝑐𝑡𝑖𝑜𝑛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72°</m:t>
                            </m:r>
                          </m:num>
                          <m:den>
                            <m:r>
                              <a:rPr lang="en-US" i="1">
                                <a:latin typeface="Cambria Math" panose="02040503050406030204" pitchFamily="18" charset="0"/>
                              </a:rPr>
                              <m:t>36°</m:t>
                            </m:r>
                          </m:den>
                        </m:f>
                        <m:r>
                          <a:rPr lang="en-US" i="1">
                            <a:latin typeface="Cambria Math" panose="02040503050406030204" pitchFamily="18" charset="0"/>
                          </a:rPr>
                          <m:t>=2</m:t>
                        </m:r>
                      </m:e>
                    </m:d>
                  </m:oMath>
                </a14:m>
                <a:endParaRPr lang="en-US" dirty="0"/>
              </a:p>
              <a:p>
                <a:r>
                  <a:rPr lang="en-US" dirty="0"/>
                  <a:t>Area under wheat = 2 × area under barley = 2Z acres</a:t>
                </a:r>
              </a:p>
              <a:p>
                <a:r>
                  <a:rPr lang="en-US" dirty="0"/>
                  <a:t>Now, yields per acre for wheat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r>
                          <a:rPr lang="en-US" i="1">
                            <a:latin typeface="Cambria Math" panose="02040503050406030204" pitchFamily="18" charset="0"/>
                          </a:rPr>
                          <m:t>𝑇</m:t>
                        </m:r>
                      </m:num>
                      <m:den>
                        <m:r>
                          <a:rPr lang="en-US" i="1">
                            <a:latin typeface="Cambria Math" panose="02040503050406030204" pitchFamily="18" charset="0"/>
                          </a:rPr>
                          <m:t>2</m:t>
                        </m:r>
                        <m:r>
                          <a:rPr lang="en-US" i="1">
                            <a:latin typeface="Cambria Math" panose="02040503050406030204" pitchFamily="18" charset="0"/>
                          </a:rPr>
                          <m:t>𝑍</m:t>
                        </m:r>
                      </m:den>
                    </m:f>
                    <m:f>
                      <m:fPr>
                        <m:ctrlPr>
                          <a:rPr lang="en-US" i="1">
                            <a:latin typeface="Cambria Math" panose="02040503050406030204" pitchFamily="18" charset="0"/>
                          </a:rPr>
                        </m:ctrlPr>
                      </m:fPr>
                      <m:num>
                        <m:r>
                          <a:rPr lang="en-US" i="1">
                            <a:latin typeface="Cambria Math" panose="02040503050406030204" pitchFamily="18" charset="0"/>
                          </a:rPr>
                          <m:t>𝑡𝑜𝑛𝑛𝑒𝑠</m:t>
                        </m:r>
                      </m:num>
                      <m:den>
                        <m:r>
                          <a:rPr lang="en-US" i="1">
                            <a:latin typeface="Cambria Math" panose="02040503050406030204" pitchFamily="18" charset="0"/>
                          </a:rPr>
                          <m:t>𝑎𝑐𝑟𝑒</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r>
                          <a:rPr lang="en-US" i="1">
                            <a:latin typeface="Cambria Math" panose="02040503050406030204" pitchFamily="18" charset="0"/>
                          </a:rPr>
                          <m:t>𝑇</m:t>
                        </m:r>
                      </m:num>
                      <m:den>
                        <m:r>
                          <a:rPr lang="en-US" i="1">
                            <a:latin typeface="Cambria Math" panose="02040503050406030204" pitchFamily="18" charset="0"/>
                          </a:rPr>
                          <m:t>𝑍</m:t>
                        </m:r>
                      </m:den>
                    </m:f>
                    <m:r>
                      <a:rPr lang="en-US" i="1">
                        <a:latin typeface="Cambria Math" panose="02040503050406030204" pitchFamily="18" charset="0"/>
                      </a:rPr>
                      <m:t> </m:t>
                    </m:r>
                    <m:r>
                      <a:rPr lang="en-US" i="1">
                        <a:latin typeface="Cambria Math" panose="02040503050406030204" pitchFamily="18" charset="0"/>
                      </a:rPr>
                      <m:t>𝑡𝑜𝑛𝑛𝑒𝑠</m:t>
                    </m:r>
                    <m:r>
                      <a:rPr lang="en-US" i="1">
                        <a:latin typeface="Cambria Math" panose="02040503050406030204" pitchFamily="18" charset="0"/>
                      </a:rPr>
                      <m:t>/</m:t>
                    </m:r>
                    <m:r>
                      <a:rPr lang="en-US" i="1">
                        <a:latin typeface="Cambria Math" panose="02040503050406030204" pitchFamily="18" charset="0"/>
                      </a:rPr>
                      <m:t>𝑎𝑐𝑟𝑒</m:t>
                    </m:r>
                  </m:oMath>
                </a14:m>
                <a:endParaRPr lang="en-US" dirty="0"/>
              </a:p>
              <a:p>
                <a:r>
                  <a:rPr lang="en-US" dirty="0"/>
                  <a:t>And yield per acre for barley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𝑍</m:t>
                        </m:r>
                      </m:den>
                    </m:f>
                    <m:r>
                      <a:rPr lang="en-US" i="1">
                        <a:latin typeface="Cambria Math" panose="02040503050406030204" pitchFamily="18" charset="0"/>
                      </a:rPr>
                      <m:t> </m:t>
                    </m:r>
                    <m:r>
                      <a:rPr lang="en-US" i="1">
                        <a:latin typeface="Cambria Math" panose="02040503050406030204" pitchFamily="18" charset="0"/>
                      </a:rPr>
                      <m:t>𝑡𝑜𝑛𝑛𝑒𝑠</m:t>
                    </m:r>
                    <m:r>
                      <a:rPr lang="en-US" i="1">
                        <a:latin typeface="Cambria Math" panose="02040503050406030204" pitchFamily="18" charset="0"/>
                      </a:rPr>
                      <m:t>/</m:t>
                    </m:r>
                    <m:r>
                      <a:rPr lang="en-US" i="1">
                        <a:latin typeface="Cambria Math" panose="02040503050406030204" pitchFamily="18" charset="0"/>
                      </a:rPr>
                      <m:t>𝑎𝑐𝑟𝑒</m:t>
                    </m:r>
                  </m:oMath>
                </a14:m>
                <a:endParaRPr lang="en-US" dirty="0"/>
              </a:p>
              <a:p>
                <a:r>
                  <a:rPr lang="en-US" dirty="0"/>
                  <a:t>Required Ratio =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3</m:t>
                                </m:r>
                                <m:r>
                                  <a:rPr lang="en-US" i="1">
                                    <a:latin typeface="Cambria Math" panose="02040503050406030204" pitchFamily="18" charset="0"/>
                                  </a:rPr>
                                  <m:t>𝑇</m:t>
                                </m:r>
                              </m:num>
                              <m:den>
                                <m:r>
                                  <a:rPr lang="en-US" i="1">
                                    <a:latin typeface="Cambria Math" panose="02040503050406030204" pitchFamily="18" charset="0"/>
                                  </a:rPr>
                                  <m:t>𝑍</m:t>
                                </m:r>
                              </m:den>
                            </m:f>
                          </m:num>
                          <m:den>
                            <m:f>
                              <m:fPr>
                                <m:ctrlPr>
                                  <a:rPr lang="en-US" i="1">
                                    <a:latin typeface="Cambria Math" panose="02040503050406030204" pitchFamily="18" charset="0"/>
                                  </a:rPr>
                                </m:ctrlPr>
                              </m:fPr>
                              <m:num>
                                <m:r>
                                  <a:rPr lang="en-US" i="1">
                                    <a:latin typeface="Cambria Math" panose="02040503050406030204" pitchFamily="18" charset="0"/>
                                  </a:rPr>
                                  <m:t>𝑇</m:t>
                                </m:r>
                              </m:num>
                              <m:den>
                                <m:r>
                                  <a:rPr lang="en-US" i="1">
                                    <a:latin typeface="Cambria Math" panose="02040503050406030204" pitchFamily="18" charset="0"/>
                                  </a:rPr>
                                  <m:t>𝑍</m:t>
                                </m:r>
                              </m:den>
                            </m:f>
                          </m:den>
                        </m:f>
                      </m:e>
                    </m:d>
                    <m:r>
                      <a:rPr lang="en-US" i="1">
                        <a:latin typeface="Cambria Math" panose="02040503050406030204" pitchFamily="18" charset="0"/>
                      </a:rPr>
                      <m:t>=3:1</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26423" y="1611086"/>
                <a:ext cx="11782697" cy="5120640"/>
              </a:xfrm>
              <a:blipFill>
                <a:blip r:embed="rId2"/>
                <a:stretch>
                  <a:fillRect l="-673" t="-2024"/>
                </a:stretch>
              </a:blipFill>
            </p:spPr>
            <p:txBody>
              <a:bodyPr/>
              <a:lstStyle/>
              <a:p>
                <a:r>
                  <a:rPr lang="en-IN">
                    <a:noFill/>
                  </a:rPr>
                  <a:t> </a:t>
                </a:r>
              </a:p>
            </p:txBody>
          </p:sp>
        </mc:Fallback>
      </mc:AlternateContent>
    </p:spTree>
    <p:extLst>
      <p:ext uri="{BB962C8B-B14F-4D97-AF65-F5344CB8AC3E}">
        <p14:creationId xmlns="" xmlns:p14="http://schemas.microsoft.com/office/powerpoint/2010/main" val="2915638452"/>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p:cTn id="6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74171" y="1532709"/>
                <a:ext cx="11834949" cy="5164181"/>
              </a:xfrm>
            </p:spPr>
            <p:txBody>
              <a:bodyPr>
                <a:normAutofit/>
              </a:bodyPr>
              <a:lstStyle/>
              <a:p>
                <a:pPr marL="0" lvl="0" indent="0">
                  <a:buNone/>
                </a:pPr>
                <a:r>
                  <a:rPr lang="en-US" dirty="0"/>
                  <a:t>4) If the yield per acre of rice was 50% more than that of barley, then the production of barley is what % of that of rice?</a:t>
                </a:r>
              </a:p>
              <a:p>
                <a:pPr marL="0" indent="0">
                  <a:buNone/>
                </a:pPr>
                <a:r>
                  <a:rPr lang="en-US" dirty="0"/>
                  <a:t>Sol) Let Z acres of land be put under barley production.</a:t>
                </a:r>
              </a:p>
              <a:p>
                <a:r>
                  <a:rPr lang="en-US" dirty="0"/>
                  <a:t>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𝑎𝑟𝑒𝑎</m:t>
                        </m:r>
                        <m:r>
                          <a:rPr lang="en-US" i="1">
                            <a:latin typeface="Cambria Math" panose="02040503050406030204" pitchFamily="18" charset="0"/>
                          </a:rPr>
                          <m:t> </m:t>
                        </m:r>
                        <m:r>
                          <a:rPr lang="en-US" i="1">
                            <a:latin typeface="Cambria Math" panose="02040503050406030204" pitchFamily="18" charset="0"/>
                          </a:rPr>
                          <m:t>𝑢𝑛𝑑𝑒𝑟</m:t>
                        </m:r>
                        <m:r>
                          <a:rPr lang="en-US" i="1">
                            <a:latin typeface="Cambria Math" panose="02040503050406030204" pitchFamily="18" charset="0"/>
                          </a:rPr>
                          <m:t> </m:t>
                        </m:r>
                        <m:r>
                          <a:rPr lang="en-US" i="1">
                            <a:latin typeface="Cambria Math" panose="02040503050406030204" pitchFamily="18" charset="0"/>
                          </a:rPr>
                          <m:t>𝑟𝑖𝑐𝑒</m:t>
                        </m:r>
                        <m:r>
                          <a:rPr lang="en-US" i="1">
                            <a:latin typeface="Cambria Math" panose="02040503050406030204" pitchFamily="18" charset="0"/>
                          </a:rPr>
                          <m:t> </m:t>
                        </m:r>
                        <m:r>
                          <a:rPr lang="en-US" i="1">
                            <a:latin typeface="Cambria Math" panose="02040503050406030204" pitchFamily="18" charset="0"/>
                          </a:rPr>
                          <m:t>𝑝𝑟𝑜𝑑𝑢𝑐𝑡𝑖𝑜𝑛</m:t>
                        </m:r>
                      </m:num>
                      <m:den>
                        <m:r>
                          <a:rPr lang="en-US" i="1">
                            <a:latin typeface="Cambria Math" panose="02040503050406030204" pitchFamily="18" charset="0"/>
                          </a:rPr>
                          <m:t>𝑎𝑟𝑒𝑎</m:t>
                        </m:r>
                        <m:r>
                          <a:rPr lang="en-US" i="1">
                            <a:latin typeface="Cambria Math" panose="02040503050406030204" pitchFamily="18" charset="0"/>
                          </a:rPr>
                          <m:t> </m:t>
                        </m:r>
                        <m:r>
                          <a:rPr lang="en-US" i="1">
                            <a:latin typeface="Cambria Math" panose="02040503050406030204" pitchFamily="18" charset="0"/>
                          </a:rPr>
                          <m:t>𝑢𝑛𝑑𝑒𝑟</m:t>
                        </m:r>
                        <m:r>
                          <a:rPr lang="en-US" i="1">
                            <a:latin typeface="Cambria Math" panose="02040503050406030204" pitchFamily="18" charset="0"/>
                          </a:rPr>
                          <m:t> </m:t>
                        </m:r>
                        <m:r>
                          <a:rPr lang="en-US" i="1">
                            <a:latin typeface="Cambria Math" panose="02040503050406030204" pitchFamily="18" charset="0"/>
                          </a:rPr>
                          <m:t>𝑏𝑎𝑟𝑙𝑒𝑦</m:t>
                        </m:r>
                        <m:r>
                          <a:rPr lang="en-US" i="1">
                            <a:latin typeface="Cambria Math" panose="02040503050406030204" pitchFamily="18" charset="0"/>
                          </a:rPr>
                          <m:t> </m:t>
                        </m:r>
                        <m:r>
                          <a:rPr lang="en-US" i="1">
                            <a:latin typeface="Cambria Math" panose="02040503050406030204" pitchFamily="18" charset="0"/>
                          </a:rPr>
                          <m:t>𝑝𝑟𝑜𝑑𝑢𝑐𝑡𝑖𝑜𝑛</m:t>
                        </m:r>
                        <m:r>
                          <a:rPr lang="en-US" i="1">
                            <a:latin typeface="Cambria Math" panose="02040503050406030204" pitchFamily="18" charset="0"/>
                          </a:rPr>
                          <m:t> </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72°</m:t>
                        </m:r>
                      </m:num>
                      <m:den>
                        <m:r>
                          <a:rPr lang="en-US" i="1">
                            <a:latin typeface="Cambria Math" panose="02040503050406030204" pitchFamily="18" charset="0"/>
                          </a:rPr>
                          <m:t>36°</m:t>
                        </m:r>
                      </m:den>
                    </m:f>
                    <m:r>
                      <a:rPr lang="en-US" i="1">
                        <a:latin typeface="Cambria Math" panose="02040503050406030204" pitchFamily="18" charset="0"/>
                      </a:rPr>
                      <m:t>=2</m:t>
                    </m:r>
                  </m:oMath>
                </a14:m>
                <a:endParaRPr lang="en-US" dirty="0"/>
              </a:p>
              <a:p>
                <a:r>
                  <a:rPr lang="en-US" dirty="0"/>
                  <a:t>Area under rice production = 2 x area under barley production = 2Z acres.</a:t>
                </a:r>
              </a:p>
              <a:p>
                <a:r>
                  <a:rPr lang="en-US" dirty="0"/>
                  <a:t>Now, if p </a:t>
                </a:r>
                <a:r>
                  <a:rPr lang="en-US" dirty="0" err="1"/>
                  <a:t>tonnes</a:t>
                </a:r>
                <a:r>
                  <a:rPr lang="en-US" dirty="0"/>
                  <a:t> be the yield per acre of barley then , </a:t>
                </a:r>
                <a:r>
                  <a:rPr lang="en-US" dirty="0" err="1"/>
                  <a:t>yiels</a:t>
                </a:r>
                <a:r>
                  <a:rPr lang="en-US" dirty="0"/>
                  <a:t> per acre of rice = (p+50% of p) </a:t>
                </a:r>
                <a:r>
                  <a:rPr lang="en-US" dirty="0" err="1"/>
                  <a:t>tonnes</a:t>
                </a:r>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r>
                      <a:rPr lang="en-US" i="1">
                        <a:latin typeface="Cambria Math" panose="02040503050406030204" pitchFamily="18" charset="0"/>
                      </a:rPr>
                      <m:t>𝑝</m:t>
                    </m:r>
                  </m:oMath>
                </a14:m>
                <a:r>
                  <a:rPr lang="en-US" dirty="0"/>
                  <a:t>) </a:t>
                </a:r>
                <a:r>
                  <a:rPr lang="en-US" dirty="0" err="1"/>
                  <a:t>tonnes</a:t>
                </a:r>
                <a:r>
                  <a:rPr lang="en-US" dirty="0"/>
                  <a:t>.</a:t>
                </a:r>
              </a:p>
              <a:p>
                <a:r>
                  <a:rPr lang="en-US" dirty="0"/>
                  <a:t>Total production of rice = (yield per acre)x(area under production)=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2</m:t>
                        </m:r>
                      </m:den>
                    </m:f>
                    <m:r>
                      <a:rPr lang="en-US" i="1">
                        <a:latin typeface="Cambria Math" panose="02040503050406030204" pitchFamily="18" charset="0"/>
                      </a:rPr>
                      <m:t>𝑝</m:t>
                    </m:r>
                  </m:oMath>
                </a14:m>
                <a:r>
                  <a:rPr lang="en-US" dirty="0"/>
                  <a:t>)x2z= (3pZ)</a:t>
                </a:r>
                <a:r>
                  <a:rPr lang="en-US" dirty="0" err="1"/>
                  <a:t>tonnes</a:t>
                </a:r>
                <a:endParaRPr lang="en-US" dirty="0"/>
              </a:p>
              <a:p>
                <a:r>
                  <a:rPr lang="en-US" dirty="0"/>
                  <a:t>Total production of barley = </a:t>
                </a:r>
                <a:r>
                  <a:rPr lang="en-US" dirty="0" err="1"/>
                  <a:t>pZtonnes</a:t>
                </a:r>
                <a:endParaRPr lang="en-US" dirty="0"/>
              </a:p>
              <a:p>
                <a:r>
                  <a:rPr lang="en-US" dirty="0"/>
                  <a:t>Percentage production of barley to that of rice =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𝑝𝑍</m:t>
                            </m:r>
                          </m:num>
                          <m:den>
                            <m:r>
                              <a:rPr lang="en-US" i="1">
                                <a:latin typeface="Cambria Math" panose="02040503050406030204" pitchFamily="18" charset="0"/>
                              </a:rPr>
                              <m:t>3</m:t>
                            </m:r>
                            <m:r>
                              <a:rPr lang="en-US" i="1">
                                <a:latin typeface="Cambria Math" panose="02040503050406030204" pitchFamily="18" charset="0"/>
                              </a:rPr>
                              <m:t>𝑝𝑍</m:t>
                            </m:r>
                          </m:den>
                        </m:f>
                        <m:r>
                          <a:rPr lang="en-US" i="1">
                            <a:latin typeface="Cambria Math" panose="02040503050406030204" pitchFamily="18" charset="0"/>
                          </a:rPr>
                          <m:t>×100</m:t>
                        </m:r>
                      </m:e>
                    </m:d>
                    <m:r>
                      <a:rPr lang="en-US" i="1">
                        <a:latin typeface="Cambria Math" panose="02040503050406030204" pitchFamily="18" charset="0"/>
                      </a:rPr>
                      <m:t>%=33</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4171" y="1532709"/>
                <a:ext cx="11834949" cy="5164181"/>
              </a:xfrm>
              <a:blipFill>
                <a:blip r:embed="rId2"/>
                <a:stretch>
                  <a:fillRect l="-670" t="-1415" r="-721"/>
                </a:stretch>
              </a:blipFill>
            </p:spPr>
            <p:txBody>
              <a:bodyPr/>
              <a:lstStyle/>
              <a:p>
                <a:r>
                  <a:rPr lang="en-US">
                    <a:noFill/>
                  </a:rPr>
                  <a:t> </a:t>
                </a:r>
              </a:p>
            </p:txBody>
          </p:sp>
        </mc:Fallback>
      </mc:AlternateContent>
    </p:spTree>
    <p:extLst>
      <p:ext uri="{BB962C8B-B14F-4D97-AF65-F5344CB8AC3E}">
        <p14:creationId xmlns="" xmlns:p14="http://schemas.microsoft.com/office/powerpoint/2010/main" val="250320815"/>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52548" y="1619794"/>
                <a:ext cx="11730445" cy="5024846"/>
              </a:xfrm>
            </p:spPr>
            <p:txBody>
              <a:bodyPr>
                <a:normAutofit/>
              </a:bodyPr>
              <a:lstStyle/>
              <a:p>
                <a:pPr marL="0" lvl="0" indent="0">
                  <a:buNone/>
                </a:pPr>
                <a:r>
                  <a:rPr lang="en-US" dirty="0"/>
                  <a:t>5) If the total area goes up by 5%, and the area under wheat production goes up by 12%, then what will be the angle for wheat in the new pie chart?</a:t>
                </a:r>
              </a:p>
              <a:p>
                <a:pPr marL="0" indent="0">
                  <a:buNone/>
                </a:pPr>
                <a:r>
                  <a:rPr lang="en-US" dirty="0"/>
                  <a:t>Sol) initially, let t acres be the total area under consideration</a:t>
                </a:r>
              </a:p>
              <a:p>
                <a:r>
                  <a:rPr lang="en-US" dirty="0"/>
                  <a:t>Then area under wheat production initially was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72</m:t>
                        </m:r>
                      </m:num>
                      <m:den>
                        <m:r>
                          <a:rPr lang="en-US" i="1">
                            <a:latin typeface="Cambria Math" panose="02040503050406030204" pitchFamily="18" charset="0"/>
                          </a:rPr>
                          <m:t>360</m:t>
                        </m:r>
                      </m:den>
                    </m:f>
                    <m:r>
                      <a:rPr lang="en-US" i="1">
                        <a:latin typeface="Cambria Math" panose="02040503050406030204" pitchFamily="18" charset="0"/>
                      </a:rPr>
                      <m:t>×</m:t>
                    </m:r>
                    <m:r>
                      <a:rPr lang="en-US" i="1">
                        <a:latin typeface="Cambria Math" panose="02040503050406030204" pitchFamily="18" charset="0"/>
                      </a:rPr>
                      <m:t>𝑡</m:t>
                    </m:r>
                  </m:oMath>
                </a14:m>
                <a:r>
                  <a:rPr lang="en-US" dirty="0"/>
                  <a:t> acres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𝑡</m:t>
                        </m:r>
                      </m:num>
                      <m:den>
                        <m:r>
                          <a:rPr lang="en-US" i="1">
                            <a:latin typeface="Cambria Math" panose="02040503050406030204" pitchFamily="18" charset="0"/>
                          </a:rPr>
                          <m:t>5</m:t>
                        </m:r>
                      </m:den>
                    </m:f>
                    <m:r>
                      <a:rPr lang="en-US" i="1">
                        <a:latin typeface="Cambria Math" panose="02040503050406030204" pitchFamily="18" charset="0"/>
                      </a:rPr>
                      <m:t> </m:t>
                    </m:r>
                    <m:r>
                      <a:rPr lang="en-US" i="1">
                        <a:latin typeface="Cambria Math" panose="02040503050406030204" pitchFamily="18" charset="0"/>
                      </a:rPr>
                      <m:t>𝑎𝑐𝑟𝑒𝑠</m:t>
                    </m:r>
                  </m:oMath>
                </a14:m>
                <a:endParaRPr lang="en-US" dirty="0"/>
              </a:p>
              <a:p>
                <a:r>
                  <a:rPr lang="en-US" dirty="0"/>
                  <a:t>Now, if the total area under consideration be increased by 5%, then the new value of the total area =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105</m:t>
                        </m:r>
                      </m:num>
                      <m:den>
                        <m:r>
                          <a:rPr lang="en-US" i="1">
                            <a:latin typeface="Cambria Math" panose="02040503050406030204" pitchFamily="18" charset="0"/>
                          </a:rPr>
                          <m:t>100</m:t>
                        </m:r>
                      </m:den>
                    </m:f>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𝑎𝑐𝑟𝑒𝑠</m:t>
                    </m:r>
                  </m:oMath>
                </a14:m>
                <a:endParaRPr lang="en-US" dirty="0"/>
              </a:p>
              <a:p>
                <a:r>
                  <a:rPr lang="en-US" dirty="0"/>
                  <a:t>Also, if the Area under wheat production be increased by 12%, then the new value of the area under wheat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𝑡</m:t>
                            </m:r>
                          </m:num>
                          <m:den>
                            <m:r>
                              <a:rPr lang="en-US" i="1">
                                <a:latin typeface="Cambria Math" panose="02040503050406030204" pitchFamily="18" charset="0"/>
                              </a:rPr>
                              <m:t>5</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12% </m:t>
                            </m:r>
                            <m:r>
                              <a:rPr lang="en-US" i="1">
                                <a:latin typeface="Cambria Math" panose="02040503050406030204" pitchFamily="18" charset="0"/>
                              </a:rPr>
                              <m:t>𝑜𝑓</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𝑡</m:t>
                                </m:r>
                              </m:num>
                              <m:den>
                                <m:r>
                                  <a:rPr lang="en-US" i="1">
                                    <a:latin typeface="Cambria Math" panose="02040503050406030204" pitchFamily="18" charset="0"/>
                                  </a:rPr>
                                  <m:t>5</m:t>
                                </m:r>
                              </m:den>
                            </m:f>
                          </m:e>
                        </m:d>
                      </m:e>
                    </m:d>
                    <m:r>
                      <a:rPr lang="en-US" i="1">
                        <a:latin typeface="Cambria Math" panose="02040503050406030204" pitchFamily="18" charset="0"/>
                      </a:rPr>
                      <m:t>𝑎𝑐𝑟𝑒𝑠</m:t>
                    </m:r>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112</m:t>
                            </m:r>
                            <m:r>
                              <a:rPr lang="en-US" i="1">
                                <a:latin typeface="Cambria Math" panose="02040503050406030204" pitchFamily="18" charset="0"/>
                              </a:rPr>
                              <m:t>𝑡</m:t>
                            </m:r>
                          </m:num>
                          <m:den>
                            <m:r>
                              <a:rPr lang="en-US" i="1">
                                <a:latin typeface="Cambria Math" panose="02040503050406030204" pitchFamily="18" charset="0"/>
                              </a:rPr>
                              <m:t>500</m:t>
                            </m:r>
                          </m:den>
                        </m:f>
                      </m:e>
                    </m:d>
                    <m:r>
                      <a:rPr lang="en-US" i="1">
                        <a:latin typeface="Cambria Math" panose="02040503050406030204" pitchFamily="18" charset="0"/>
                      </a:rPr>
                      <m:t>𝑎𝑐𝑟𝑒𝑠</m:t>
                    </m:r>
                  </m:oMath>
                </a14:m>
                <a:endParaRPr lang="en-US" dirty="0"/>
              </a:p>
              <a:p>
                <a:r>
                  <a:rPr lang="en-US" dirty="0"/>
                  <a:t>Central angle corresponding to wheat in the new pie chart </a:t>
                </a:r>
              </a:p>
              <a:p>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𝑎𝑟𝑒𝑎</m:t>
                            </m:r>
                            <m:r>
                              <a:rPr lang="en-US" i="1">
                                <a:latin typeface="Cambria Math" panose="02040503050406030204" pitchFamily="18" charset="0"/>
                              </a:rPr>
                              <m:t> </m:t>
                            </m:r>
                            <m:r>
                              <a:rPr lang="en-US" i="1">
                                <a:latin typeface="Cambria Math" panose="02040503050406030204" pitchFamily="18" charset="0"/>
                              </a:rPr>
                              <m:t>𝑢𝑛𝑑𝑒𝑟</m:t>
                            </m:r>
                            <m:r>
                              <a:rPr lang="en-US" i="1">
                                <a:latin typeface="Cambria Math" panose="02040503050406030204" pitchFamily="18" charset="0"/>
                              </a:rPr>
                              <m:t> </m:t>
                            </m:r>
                            <m:r>
                              <a:rPr lang="en-US" i="1">
                                <a:latin typeface="Cambria Math" panose="02040503050406030204" pitchFamily="18" charset="0"/>
                              </a:rPr>
                              <m:t>𝑤h𝑒𝑎𝑡</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𝑛𝑒𝑤</m:t>
                                </m:r>
                              </m:e>
                            </m:d>
                          </m:num>
                          <m:den>
                            <m:r>
                              <a:rPr lang="en-US" i="1">
                                <a:latin typeface="Cambria Math" panose="02040503050406030204" pitchFamily="18" charset="0"/>
                              </a:rPr>
                              <m:t>𝑇𝑜𝑡𝑎𝑙</m:t>
                            </m:r>
                            <m:r>
                              <a:rPr lang="en-US" i="1">
                                <a:latin typeface="Cambria Math" panose="02040503050406030204" pitchFamily="18" charset="0"/>
                              </a:rPr>
                              <m:t> </m:t>
                            </m:r>
                            <m:r>
                              <a:rPr lang="en-US" i="1">
                                <a:latin typeface="Cambria Math" panose="02040503050406030204" pitchFamily="18" charset="0"/>
                              </a:rPr>
                              <m:t>𝑎𝑟𝑒𝑎</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𝑛𝑒𝑤</m:t>
                                </m:r>
                              </m:e>
                            </m:d>
                          </m:den>
                        </m:f>
                        <m:r>
                          <a:rPr lang="en-US" i="1">
                            <a:latin typeface="Cambria Math" panose="02040503050406030204" pitchFamily="18" charset="0"/>
                          </a:rPr>
                          <m:t>×360</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112</m:t>
                                    </m:r>
                                    <m:r>
                                      <a:rPr lang="en-US" i="1">
                                        <a:latin typeface="Cambria Math" panose="02040503050406030204" pitchFamily="18" charset="0"/>
                                      </a:rPr>
                                      <m:t>𝑡</m:t>
                                    </m:r>
                                  </m:num>
                                  <m:den>
                                    <m:r>
                                      <a:rPr lang="en-US" i="1">
                                        <a:latin typeface="Cambria Math" panose="02040503050406030204" pitchFamily="18" charset="0"/>
                                      </a:rPr>
                                      <m:t>500</m:t>
                                    </m:r>
                                  </m:den>
                                </m:f>
                              </m:e>
                            </m:d>
                          </m:num>
                          <m:den>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105</m:t>
                                    </m:r>
                                    <m:r>
                                      <a:rPr lang="en-US" i="1">
                                        <a:latin typeface="Cambria Math" panose="02040503050406030204" pitchFamily="18" charset="0"/>
                                      </a:rPr>
                                      <m:t>𝑡</m:t>
                                    </m:r>
                                  </m:num>
                                  <m:den>
                                    <m:r>
                                      <a:rPr lang="en-US" i="1">
                                        <a:latin typeface="Cambria Math" panose="02040503050406030204" pitchFamily="18" charset="0"/>
                                      </a:rPr>
                                      <m:t>100</m:t>
                                    </m:r>
                                  </m:den>
                                </m:f>
                              </m:e>
                            </m:d>
                          </m:den>
                        </m:f>
                        <m:r>
                          <a:rPr lang="en-US" i="1">
                            <a:latin typeface="Cambria Math" panose="02040503050406030204" pitchFamily="18" charset="0"/>
                          </a:rPr>
                          <m:t>×360</m:t>
                        </m:r>
                      </m:e>
                    </m:d>
                    <m:r>
                      <a:rPr lang="en-US" i="1">
                        <a:latin typeface="Cambria Math" panose="02040503050406030204" pitchFamily="18" charset="0"/>
                      </a:rPr>
                      <m:t>=76.8°</m:t>
                    </m:r>
                  </m:oMath>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2548" y="1619794"/>
                <a:ext cx="11730445" cy="5024846"/>
              </a:xfrm>
              <a:blipFill>
                <a:blip r:embed="rId2"/>
                <a:stretch>
                  <a:fillRect l="-675" t="-1578" r="-260"/>
                </a:stretch>
              </a:blipFill>
            </p:spPr>
            <p:txBody>
              <a:bodyPr/>
              <a:lstStyle/>
              <a:p>
                <a:r>
                  <a:rPr lang="en-US">
                    <a:noFill/>
                  </a:rPr>
                  <a:t> </a:t>
                </a:r>
              </a:p>
            </p:txBody>
          </p:sp>
        </mc:Fallback>
      </mc:AlternateContent>
    </p:spTree>
    <p:extLst>
      <p:ext uri="{BB962C8B-B14F-4D97-AF65-F5344CB8AC3E}">
        <p14:creationId xmlns="" xmlns:p14="http://schemas.microsoft.com/office/powerpoint/2010/main" val="2737056071"/>
      </p:ext>
    </p:extLst>
  </p:cSld>
  <p:clrMapOvr>
    <a:masterClrMapping/>
  </p:clrMapOvr>
  <mc:AlternateContent xmlns:mc="http://schemas.openxmlformats.org/markup-compatibility/2006">
    <mc:Choice xmlns=""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3" end="3"/>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4" end="4"/>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p:cTn id="4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5" end="5"/>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04503" y="1524000"/>
                <a:ext cx="11991703" cy="5216434"/>
              </a:xfrm>
            </p:spPr>
            <p:txBody>
              <a:bodyPr>
                <a:normAutofit fontScale="92500" lnSpcReduction="10000"/>
              </a:bodyPr>
              <a:lstStyle/>
              <a:p>
                <a:pPr marL="0" lvl="0" indent="0">
                  <a:buNone/>
                </a:pPr>
                <a:r>
                  <a:rPr lang="en-US" dirty="0"/>
                  <a:t>3)  A room 5m 55cm long and 3m 74cm broad is to be paved with square tiles. Find the least number of square tiles required to cover the floor?</a:t>
                </a:r>
              </a:p>
              <a:p>
                <a:pPr marL="0" indent="0">
                  <a:buNone/>
                </a:pPr>
                <a:r>
                  <a:rPr lang="en-US" dirty="0"/>
                  <a:t>Sol) Area of room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544 ×374</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endParaRPr lang="en-US" dirty="0"/>
              </a:p>
              <a:p>
                <a:pPr marL="0" indent="0">
                  <a:buNone/>
                </a:pPr>
                <a:r>
                  <a:rPr lang="en-US" dirty="0"/>
                  <a:t>Size of large square tile = H.C.F  of 544 cm  and 374 cm  = 34 cm</a:t>
                </a:r>
              </a:p>
              <a:p>
                <a:pPr marL="0" indent="0">
                  <a:buNone/>
                </a:pPr>
                <a:r>
                  <a:rPr lang="en-US" dirty="0"/>
                  <a:t>Area of 1 tile =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 34×34</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endParaRPr lang="en-US" dirty="0"/>
              </a:p>
              <a:p>
                <a:pPr marL="0" indent="0">
                  <a:buNone/>
                </a:pPr>
                <a:r>
                  <a:rPr lang="en-US" dirty="0"/>
                  <a:t>Number of tiles required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544  ×374</m:t>
                            </m:r>
                          </m:num>
                          <m:den>
                            <m:r>
                              <a:rPr lang="en-US" i="1">
                                <a:latin typeface="Cambria Math" panose="02040503050406030204" pitchFamily="18" charset="0"/>
                              </a:rPr>
                              <m:t>34  ×34</m:t>
                            </m:r>
                          </m:den>
                        </m:f>
                      </m:e>
                    </m:d>
                  </m:oMath>
                </a14:m>
                <a:r>
                  <a:rPr lang="en-US" dirty="0"/>
                  <a:t>  = 176</a:t>
                </a:r>
              </a:p>
              <a:p>
                <a:pPr marL="0" indent="0">
                  <a:buNone/>
                </a:pPr>
                <a:endParaRPr lang="en-US" dirty="0"/>
              </a:p>
              <a:p>
                <a:pPr marL="0" lvl="0" indent="0">
                  <a:buNone/>
                </a:pPr>
                <a:r>
                  <a:rPr lang="en-US" dirty="0"/>
                  <a:t>4) Find the area of a square, one of whose diagonal is 3.8 m long?</a:t>
                </a:r>
              </a:p>
              <a:p>
                <a:pPr marL="0" indent="0">
                  <a:buNone/>
                </a:pPr>
                <a:r>
                  <a:rPr lang="en-US" dirty="0"/>
                  <a:t>Sol)  Area of square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𝑑𝑖𝑎𝑔𝑜𝑛𝑎𝑙</m:t>
                            </m:r>
                          </m:e>
                        </m:d>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 =  </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×3.8 ×3.8</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 </a:t>
                </a:r>
                <a14:m>
                  <m:oMath xmlns:m="http://schemas.openxmlformats.org/officeDocument/2006/math">
                    <m:r>
                      <a:rPr lang="en-US" i="1">
                        <a:latin typeface="Cambria Math" panose="02040503050406030204" pitchFamily="18" charset="0"/>
                      </a:rPr>
                      <m:t>7.22 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a:t>
                </a:r>
              </a:p>
              <a:p>
                <a:pPr marL="0" indent="0">
                  <a:buNone/>
                </a:pPr>
                <a:endParaRPr lang="en-US" dirty="0"/>
              </a:p>
              <a:p>
                <a:pPr marL="0" lvl="0" indent="0">
                  <a:buNone/>
                </a:pPr>
                <a:r>
                  <a:rPr lang="en-US" dirty="0"/>
                  <a:t>5) The diagonal of two squares  are in the Raito  of 2:5 . Find the ratio of their areas?</a:t>
                </a:r>
              </a:p>
              <a:p>
                <a:pPr marL="0" indent="0">
                  <a:buNone/>
                </a:pPr>
                <a:r>
                  <a:rPr lang="en-US" dirty="0"/>
                  <a:t>Sol) Let the diagonal of the squares be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𝑥</m:t>
                    </m:r>
                  </m:oMath>
                </a14:m>
                <a:r>
                  <a:rPr lang="en-US" dirty="0"/>
                  <a:t> and </a:t>
                </a:r>
                <a14:m>
                  <m:oMath xmlns:m="http://schemas.openxmlformats.org/officeDocument/2006/math">
                    <m:r>
                      <a:rPr lang="en-US" i="1">
                        <a:latin typeface="Cambria Math" panose="02040503050406030204" pitchFamily="18" charset="0"/>
                      </a:rPr>
                      <m:t>5</m:t>
                    </m:r>
                    <m:r>
                      <a:rPr lang="en-US" i="1">
                        <a:latin typeface="Cambria Math" panose="02040503050406030204" pitchFamily="18" charset="0"/>
                      </a:rPr>
                      <m:t>𝑥</m:t>
                    </m:r>
                  </m:oMath>
                </a14:m>
                <a:r>
                  <a:rPr lang="en-US" dirty="0"/>
                  <a:t> respectively.</a:t>
                </a:r>
              </a:p>
              <a:p>
                <a:pPr marL="0" indent="0">
                  <a:buNone/>
                </a:pPr>
                <a:r>
                  <a:rPr lang="en-US" dirty="0"/>
                  <a:t>Ration if their areas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2 </m:t>
                        </m:r>
                      </m:den>
                    </m:f>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𝑥</m:t>
                        </m:r>
                      </m:e>
                      <m:sup>
                        <m:r>
                          <a:rPr lang="en-US" i="1">
                            <a:latin typeface="Cambria Math" panose="02040503050406030204" pitchFamily="18" charset="0"/>
                          </a:rPr>
                          <m:t>2 </m:t>
                        </m:r>
                      </m:sup>
                    </m:sSup>
                    <m:r>
                      <a:rPr lang="en-US" i="1">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 </m:t>
                    </m:r>
                    <m:sSup>
                      <m:sSupPr>
                        <m:ctrlPr>
                          <a:rPr lang="en-US" i="1">
                            <a:latin typeface="Cambria Math" panose="02040503050406030204" pitchFamily="18" charset="0"/>
                          </a:rPr>
                        </m:ctrlPr>
                      </m:sSupPr>
                      <m:e>
                        <m:r>
                          <a:rPr lang="en-US" i="1">
                            <a:latin typeface="Cambria Math" panose="02040503050406030204" pitchFamily="18" charset="0"/>
                          </a:rPr>
                          <m:t>5</m:t>
                        </m:r>
                        <m:r>
                          <a:rPr lang="en-US" i="1">
                            <a:latin typeface="Cambria Math" panose="02040503050406030204" pitchFamily="18" charset="0"/>
                          </a:rPr>
                          <m:t>𝑥</m:t>
                        </m:r>
                      </m:e>
                      <m:sup>
                        <m:r>
                          <a:rPr lang="en-US" i="1">
                            <a:latin typeface="Cambria Math" panose="02040503050406030204" pitchFamily="18" charset="0"/>
                          </a:rPr>
                          <m:t>2</m:t>
                        </m:r>
                      </m:sup>
                    </m:sSup>
                  </m:oMath>
                </a14:m>
                <a:r>
                  <a:rPr lang="en-US" dirty="0"/>
                  <a:t> = </a:t>
                </a: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 :25</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en-US" dirty="0"/>
                  <a:t>  = 4 : 25.</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4503" y="1524000"/>
                <a:ext cx="11991703" cy="5216434"/>
              </a:xfrm>
              <a:blipFill>
                <a:blip r:embed="rId2"/>
                <a:stretch>
                  <a:fillRect l="-508" t="-1752"/>
                </a:stretch>
              </a:blipFill>
            </p:spPr>
            <p:txBody>
              <a:bodyPr/>
              <a:lstStyle/>
              <a:p>
                <a:r>
                  <a:rPr lang="en-US">
                    <a:noFill/>
                  </a:rPr>
                  <a:t> </a:t>
                </a:r>
              </a:p>
            </p:txBody>
          </p:sp>
        </mc:Fallback>
      </mc:AlternateContent>
    </p:spTree>
    <p:extLst>
      <p:ext uri="{BB962C8B-B14F-4D97-AF65-F5344CB8AC3E}">
        <p14:creationId xmlns="" xmlns:p14="http://schemas.microsoft.com/office/powerpoint/2010/main" val="27377432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3">
                                            <p:txEl>
                                              <p:pRg st="1" end="1"/>
                                            </p:txEl>
                                          </p:spTgt>
                                        </p:tgtEl>
                                      </p:cBhvr>
                                    </p:animEffect>
                                  </p:childTnLst>
                                </p:cTn>
                              </p:par>
                              <p:par>
                                <p:cTn id="28" presetID="53" presetClass="entr" presetSubtype="16"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2" dur="500"/>
                                        <p:tgtEl>
                                          <p:spTgt spid="3">
                                            <p:txEl>
                                              <p:pRg st="2" end="2"/>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2000"/>
                                        <p:tgtEl>
                                          <p:spTgt spid="3">
                                            <p:txEl>
                                              <p:pRg st="6" end="6"/>
                                            </p:txEl>
                                          </p:spTgt>
                                        </p:tgtEl>
                                      </p:cBhvr>
                                    </p:animEffect>
                                    <p:anim calcmode="lin" valueType="num">
                                      <p:cBhvr>
                                        <p:cTn id="48"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49" dur="20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wipe(down)">
                                      <p:cBhvr>
                                        <p:cTn id="54" dur="580">
                                          <p:stCondLst>
                                            <p:cond delay="0"/>
                                          </p:stCondLst>
                                        </p:cTn>
                                        <p:tgtEl>
                                          <p:spTgt spid="3">
                                            <p:txEl>
                                              <p:pRg st="7" end="7"/>
                                            </p:txEl>
                                          </p:spTgt>
                                        </p:tgtEl>
                                      </p:cBhvr>
                                    </p:animEffect>
                                    <p:anim calcmode="lin" valueType="num">
                                      <p:cBhvr>
                                        <p:cTn id="55"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60" dur="26">
                                          <p:stCondLst>
                                            <p:cond delay="650"/>
                                          </p:stCondLst>
                                        </p:cTn>
                                        <p:tgtEl>
                                          <p:spTgt spid="3">
                                            <p:txEl>
                                              <p:pRg st="7" end="7"/>
                                            </p:txEl>
                                          </p:spTgt>
                                        </p:tgtEl>
                                      </p:cBhvr>
                                      <p:to x="100000" y="60000"/>
                                    </p:animScale>
                                    <p:animScale>
                                      <p:cBhvr>
                                        <p:cTn id="61" dur="166" decel="50000">
                                          <p:stCondLst>
                                            <p:cond delay="676"/>
                                          </p:stCondLst>
                                        </p:cTn>
                                        <p:tgtEl>
                                          <p:spTgt spid="3">
                                            <p:txEl>
                                              <p:pRg st="7" end="7"/>
                                            </p:txEl>
                                          </p:spTgt>
                                        </p:tgtEl>
                                      </p:cBhvr>
                                      <p:to x="100000" y="100000"/>
                                    </p:animScale>
                                    <p:animScale>
                                      <p:cBhvr>
                                        <p:cTn id="62" dur="26">
                                          <p:stCondLst>
                                            <p:cond delay="1312"/>
                                          </p:stCondLst>
                                        </p:cTn>
                                        <p:tgtEl>
                                          <p:spTgt spid="3">
                                            <p:txEl>
                                              <p:pRg st="7" end="7"/>
                                            </p:txEl>
                                          </p:spTgt>
                                        </p:tgtEl>
                                      </p:cBhvr>
                                      <p:to x="100000" y="80000"/>
                                    </p:animScale>
                                    <p:animScale>
                                      <p:cBhvr>
                                        <p:cTn id="63" dur="166" decel="50000">
                                          <p:stCondLst>
                                            <p:cond delay="1338"/>
                                          </p:stCondLst>
                                        </p:cTn>
                                        <p:tgtEl>
                                          <p:spTgt spid="3">
                                            <p:txEl>
                                              <p:pRg st="7" end="7"/>
                                            </p:txEl>
                                          </p:spTgt>
                                        </p:tgtEl>
                                      </p:cBhvr>
                                      <p:to x="100000" y="100000"/>
                                    </p:animScale>
                                    <p:animScale>
                                      <p:cBhvr>
                                        <p:cTn id="64" dur="26">
                                          <p:stCondLst>
                                            <p:cond delay="1642"/>
                                          </p:stCondLst>
                                        </p:cTn>
                                        <p:tgtEl>
                                          <p:spTgt spid="3">
                                            <p:txEl>
                                              <p:pRg st="7" end="7"/>
                                            </p:txEl>
                                          </p:spTgt>
                                        </p:tgtEl>
                                      </p:cBhvr>
                                      <p:to x="100000" y="90000"/>
                                    </p:animScale>
                                    <p:animScale>
                                      <p:cBhvr>
                                        <p:cTn id="65" dur="166" decel="50000">
                                          <p:stCondLst>
                                            <p:cond delay="1668"/>
                                          </p:stCondLst>
                                        </p:cTn>
                                        <p:tgtEl>
                                          <p:spTgt spid="3">
                                            <p:txEl>
                                              <p:pRg st="7" end="7"/>
                                            </p:txEl>
                                          </p:spTgt>
                                        </p:tgtEl>
                                      </p:cBhvr>
                                      <p:to x="100000" y="100000"/>
                                    </p:animScale>
                                    <p:animScale>
                                      <p:cBhvr>
                                        <p:cTn id="66" dur="26">
                                          <p:stCondLst>
                                            <p:cond delay="1808"/>
                                          </p:stCondLst>
                                        </p:cTn>
                                        <p:tgtEl>
                                          <p:spTgt spid="3">
                                            <p:txEl>
                                              <p:pRg st="7" end="7"/>
                                            </p:txEl>
                                          </p:spTgt>
                                        </p:tgtEl>
                                      </p:cBhvr>
                                      <p:to x="100000" y="95000"/>
                                    </p:animScale>
                                    <p:animScale>
                                      <p:cBhvr>
                                        <p:cTn id="67" dur="166" decel="50000">
                                          <p:stCondLst>
                                            <p:cond delay="1834"/>
                                          </p:stCondLst>
                                        </p:cTn>
                                        <p:tgtEl>
                                          <p:spTgt spid="3">
                                            <p:txEl>
                                              <p:pRg st="7" end="7"/>
                                            </p:txEl>
                                          </p:spTgt>
                                        </p:tgtEl>
                                      </p:cBhvr>
                                      <p:to x="100000" y="100000"/>
                                    </p:animScale>
                                  </p:childTnLst>
                                </p:cTn>
                              </p:par>
                            </p:childTnLst>
                          </p:cTn>
                        </p:par>
                      </p:childTnLst>
                    </p:cTn>
                  </p:par>
                  <p:par>
                    <p:cTn id="68" fill="hold">
                      <p:stCondLst>
                        <p:cond delay="indefinite"/>
                      </p:stCondLst>
                      <p:childTnLst>
                        <p:par>
                          <p:cTn id="69" fill="hold">
                            <p:stCondLst>
                              <p:cond delay="0"/>
                            </p:stCondLst>
                            <p:childTnLst>
                              <p:par>
                                <p:cTn id="70" presetID="26" presetClass="entr" presetSubtype="0" fill="hold"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wipe(down)">
                                      <p:cBhvr>
                                        <p:cTn id="72" dur="580">
                                          <p:stCondLst>
                                            <p:cond delay="0"/>
                                          </p:stCondLst>
                                        </p:cTn>
                                        <p:tgtEl>
                                          <p:spTgt spid="3">
                                            <p:txEl>
                                              <p:pRg st="9" end="9"/>
                                            </p:txEl>
                                          </p:spTgt>
                                        </p:tgtEl>
                                      </p:cBhvr>
                                    </p:animEffect>
                                    <p:anim calcmode="lin" valueType="num">
                                      <p:cBhvr>
                                        <p:cTn id="73"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78" dur="26">
                                          <p:stCondLst>
                                            <p:cond delay="650"/>
                                          </p:stCondLst>
                                        </p:cTn>
                                        <p:tgtEl>
                                          <p:spTgt spid="3">
                                            <p:txEl>
                                              <p:pRg st="9" end="9"/>
                                            </p:txEl>
                                          </p:spTgt>
                                        </p:tgtEl>
                                      </p:cBhvr>
                                      <p:to x="100000" y="60000"/>
                                    </p:animScale>
                                    <p:animScale>
                                      <p:cBhvr>
                                        <p:cTn id="79" dur="166" decel="50000">
                                          <p:stCondLst>
                                            <p:cond delay="676"/>
                                          </p:stCondLst>
                                        </p:cTn>
                                        <p:tgtEl>
                                          <p:spTgt spid="3">
                                            <p:txEl>
                                              <p:pRg st="9" end="9"/>
                                            </p:txEl>
                                          </p:spTgt>
                                        </p:tgtEl>
                                      </p:cBhvr>
                                      <p:to x="100000" y="100000"/>
                                    </p:animScale>
                                    <p:animScale>
                                      <p:cBhvr>
                                        <p:cTn id="80" dur="26">
                                          <p:stCondLst>
                                            <p:cond delay="1312"/>
                                          </p:stCondLst>
                                        </p:cTn>
                                        <p:tgtEl>
                                          <p:spTgt spid="3">
                                            <p:txEl>
                                              <p:pRg st="9" end="9"/>
                                            </p:txEl>
                                          </p:spTgt>
                                        </p:tgtEl>
                                      </p:cBhvr>
                                      <p:to x="100000" y="80000"/>
                                    </p:animScale>
                                    <p:animScale>
                                      <p:cBhvr>
                                        <p:cTn id="81" dur="166" decel="50000">
                                          <p:stCondLst>
                                            <p:cond delay="1338"/>
                                          </p:stCondLst>
                                        </p:cTn>
                                        <p:tgtEl>
                                          <p:spTgt spid="3">
                                            <p:txEl>
                                              <p:pRg st="9" end="9"/>
                                            </p:txEl>
                                          </p:spTgt>
                                        </p:tgtEl>
                                      </p:cBhvr>
                                      <p:to x="100000" y="100000"/>
                                    </p:animScale>
                                    <p:animScale>
                                      <p:cBhvr>
                                        <p:cTn id="82" dur="26">
                                          <p:stCondLst>
                                            <p:cond delay="1642"/>
                                          </p:stCondLst>
                                        </p:cTn>
                                        <p:tgtEl>
                                          <p:spTgt spid="3">
                                            <p:txEl>
                                              <p:pRg st="9" end="9"/>
                                            </p:txEl>
                                          </p:spTgt>
                                        </p:tgtEl>
                                      </p:cBhvr>
                                      <p:to x="100000" y="90000"/>
                                    </p:animScale>
                                    <p:animScale>
                                      <p:cBhvr>
                                        <p:cTn id="83" dur="166" decel="50000">
                                          <p:stCondLst>
                                            <p:cond delay="1668"/>
                                          </p:stCondLst>
                                        </p:cTn>
                                        <p:tgtEl>
                                          <p:spTgt spid="3">
                                            <p:txEl>
                                              <p:pRg st="9" end="9"/>
                                            </p:txEl>
                                          </p:spTgt>
                                        </p:tgtEl>
                                      </p:cBhvr>
                                      <p:to x="100000" y="100000"/>
                                    </p:animScale>
                                    <p:animScale>
                                      <p:cBhvr>
                                        <p:cTn id="84" dur="26">
                                          <p:stCondLst>
                                            <p:cond delay="1808"/>
                                          </p:stCondLst>
                                        </p:cTn>
                                        <p:tgtEl>
                                          <p:spTgt spid="3">
                                            <p:txEl>
                                              <p:pRg st="9" end="9"/>
                                            </p:txEl>
                                          </p:spTgt>
                                        </p:tgtEl>
                                      </p:cBhvr>
                                      <p:to x="100000" y="95000"/>
                                    </p:animScale>
                                    <p:animScale>
                                      <p:cBhvr>
                                        <p:cTn id="85" dur="166" decel="50000">
                                          <p:stCondLst>
                                            <p:cond delay="1834"/>
                                          </p:stCondLst>
                                        </p:cTn>
                                        <p:tgtEl>
                                          <p:spTgt spid="3">
                                            <p:txEl>
                                              <p:pRg st="9" end="9"/>
                                            </p:txEl>
                                          </p:spTgt>
                                        </p:tgtEl>
                                      </p:cBhvr>
                                      <p:to x="100000" y="100000"/>
                                    </p:animScale>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3">
                                            <p:txEl>
                                              <p:pRg st="10" end="10"/>
                                            </p:txEl>
                                          </p:spTgt>
                                        </p:tgtEl>
                                        <p:attrNameLst>
                                          <p:attrName>style.visibility</p:attrName>
                                        </p:attrNameLst>
                                      </p:cBhvr>
                                      <p:to>
                                        <p:strVal val="visible"/>
                                      </p:to>
                                    </p:set>
                                    <p:anim calcmode="lin" valueType="num">
                                      <p:cBhvr>
                                        <p:cTn id="90"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91"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92" dur="500"/>
                                        <p:tgtEl>
                                          <p:spTgt spid="3">
                                            <p:txEl>
                                              <p:pRg st="10" end="10"/>
                                            </p:txEl>
                                          </p:spTgt>
                                        </p:tgtEl>
                                      </p:cBhvr>
                                    </p:animEffect>
                                  </p:childTnLst>
                                </p:cTn>
                              </p:par>
                              <p:par>
                                <p:cTn id="93" presetID="53" presetClass="entr" presetSubtype="16" fill="hold"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 calcmode="lin" valueType="num">
                                      <p:cBhvr>
                                        <p:cTn id="95"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6"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9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9480" y="396436"/>
            <a:ext cx="8610600" cy="1293028"/>
          </a:xfrm>
        </p:spPr>
        <p:txBody>
          <a:bodyPr/>
          <a:lstStyle/>
          <a:p>
            <a:r>
              <a:rPr lang="en-US" dirty="0"/>
              <a:t>Line Graphs</a:t>
            </a:r>
            <a:br>
              <a:rPr lang="en-US" dirty="0"/>
            </a:br>
            <a:endParaRPr lang="en-US" dirty="0"/>
          </a:p>
        </p:txBody>
      </p:sp>
      <p:sp>
        <p:nvSpPr>
          <p:cNvPr id="3" name="Content Placeholder 2"/>
          <p:cNvSpPr>
            <a:spLocks noGrp="1"/>
          </p:cNvSpPr>
          <p:nvPr>
            <p:ph idx="1"/>
          </p:nvPr>
        </p:nvSpPr>
        <p:spPr>
          <a:xfrm>
            <a:off x="182879" y="1393371"/>
            <a:ext cx="11739155" cy="5268685"/>
          </a:xfrm>
        </p:spPr>
        <p:txBody>
          <a:bodyPr/>
          <a:lstStyle/>
          <a:p>
            <a:pPr marL="0" lvl="0" indent="0">
              <a:buNone/>
            </a:pPr>
            <a:r>
              <a:rPr lang="en-US" dirty="0"/>
              <a:t>1) In a school the periodical examinations are held every second month. In a session during Apr. 2001- Mar. 2002, a student of class 9 appeared for each of the periodical exams. The aggregate marks obtained by him in each periodical exam are represented In the line graph given below. Study the graph and answer the questions based on it.</a:t>
            </a:r>
          </a:p>
          <a:p>
            <a:pPr marL="0" indent="0" algn="ctr">
              <a:buNone/>
            </a:pPr>
            <a:r>
              <a:rPr lang="en-US" dirty="0"/>
              <a:t>MARKS OBTAINED BY A STUDENT IN 6 PERIODICAL EXAMS HELD IN EVERY 2 MONTHS DURING THE YEARD IN THE SESSION 2001-02</a:t>
            </a:r>
          </a:p>
          <a:p>
            <a:r>
              <a:rPr lang="en-US" dirty="0"/>
              <a:t>MAXIMUM TOTAL MARKS IN EACH PERIODICAL EXAM = 500</a:t>
            </a:r>
          </a:p>
          <a:p>
            <a:endParaRPr lang="en-US"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3764644" y="4279175"/>
            <a:ext cx="5196476" cy="2382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119307437"/>
      </p:ext>
    </p:extLst>
  </p:cSld>
  <p:clrMapOvr>
    <a:masterClrMapping/>
  </p:clrMapOvr>
  <mc:AlternateContent xmlns:mc="http://schemas.openxmlformats.org/markup-compatibility/2006">
    <mc:Choice xmlns=""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80">
                                          <p:stCondLst>
                                            <p:cond delay="0"/>
                                          </p:stCondLst>
                                        </p:cTn>
                                        <p:tgtEl>
                                          <p:spTgt spid="3">
                                            <p:txEl>
                                              <p:pRg st="1" end="1"/>
                                            </p:txEl>
                                          </p:spTgt>
                                        </p:tgtEl>
                                      </p:cBhvr>
                                    </p:animEffect>
                                    <p:anim calcmode="lin" valueType="num">
                                      <p:cBhvr>
                                        <p:cTn id="1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1" end="1"/>
                                            </p:txEl>
                                          </p:spTgt>
                                        </p:tgtEl>
                                      </p:cBhvr>
                                      <p:to x="100000" y="60000"/>
                                    </p:animScale>
                                    <p:animScale>
                                      <p:cBhvr>
                                        <p:cTn id="19" dur="166" decel="50000">
                                          <p:stCondLst>
                                            <p:cond delay="676"/>
                                          </p:stCondLst>
                                        </p:cTn>
                                        <p:tgtEl>
                                          <p:spTgt spid="3">
                                            <p:txEl>
                                              <p:pRg st="1" end="1"/>
                                            </p:txEl>
                                          </p:spTgt>
                                        </p:tgtEl>
                                      </p:cBhvr>
                                      <p:to x="100000" y="100000"/>
                                    </p:animScale>
                                    <p:animScale>
                                      <p:cBhvr>
                                        <p:cTn id="20" dur="26">
                                          <p:stCondLst>
                                            <p:cond delay="1312"/>
                                          </p:stCondLst>
                                        </p:cTn>
                                        <p:tgtEl>
                                          <p:spTgt spid="3">
                                            <p:txEl>
                                              <p:pRg st="1" end="1"/>
                                            </p:txEl>
                                          </p:spTgt>
                                        </p:tgtEl>
                                      </p:cBhvr>
                                      <p:to x="100000" y="80000"/>
                                    </p:animScale>
                                    <p:animScale>
                                      <p:cBhvr>
                                        <p:cTn id="21" dur="166" decel="50000">
                                          <p:stCondLst>
                                            <p:cond delay="1338"/>
                                          </p:stCondLst>
                                        </p:cTn>
                                        <p:tgtEl>
                                          <p:spTgt spid="3">
                                            <p:txEl>
                                              <p:pRg st="1" end="1"/>
                                            </p:txEl>
                                          </p:spTgt>
                                        </p:tgtEl>
                                      </p:cBhvr>
                                      <p:to x="100000" y="100000"/>
                                    </p:animScale>
                                    <p:animScale>
                                      <p:cBhvr>
                                        <p:cTn id="22" dur="26">
                                          <p:stCondLst>
                                            <p:cond delay="1642"/>
                                          </p:stCondLst>
                                        </p:cTn>
                                        <p:tgtEl>
                                          <p:spTgt spid="3">
                                            <p:txEl>
                                              <p:pRg st="1" end="1"/>
                                            </p:txEl>
                                          </p:spTgt>
                                        </p:tgtEl>
                                      </p:cBhvr>
                                      <p:to x="100000" y="90000"/>
                                    </p:animScale>
                                    <p:animScale>
                                      <p:cBhvr>
                                        <p:cTn id="23" dur="166" decel="50000">
                                          <p:stCondLst>
                                            <p:cond delay="1668"/>
                                          </p:stCondLst>
                                        </p:cTn>
                                        <p:tgtEl>
                                          <p:spTgt spid="3">
                                            <p:txEl>
                                              <p:pRg st="1" end="1"/>
                                            </p:txEl>
                                          </p:spTgt>
                                        </p:tgtEl>
                                      </p:cBhvr>
                                      <p:to x="100000" y="100000"/>
                                    </p:animScale>
                                    <p:animScale>
                                      <p:cBhvr>
                                        <p:cTn id="24" dur="26">
                                          <p:stCondLst>
                                            <p:cond delay="1808"/>
                                          </p:stCondLst>
                                        </p:cTn>
                                        <p:tgtEl>
                                          <p:spTgt spid="3">
                                            <p:txEl>
                                              <p:pRg st="1" end="1"/>
                                            </p:txEl>
                                          </p:spTgt>
                                        </p:tgtEl>
                                      </p:cBhvr>
                                      <p:to x="100000" y="95000"/>
                                    </p:animScale>
                                    <p:animScale>
                                      <p:cBhvr>
                                        <p:cTn id="25" dur="166" decel="50000">
                                          <p:stCondLst>
                                            <p:cond delay="1834"/>
                                          </p:stCondLst>
                                        </p:cTn>
                                        <p:tgtEl>
                                          <p:spTgt spid="3">
                                            <p:txEl>
                                              <p:pRg st="1" end="1"/>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80">
                                          <p:stCondLst>
                                            <p:cond delay="0"/>
                                          </p:stCondLst>
                                        </p:cTn>
                                        <p:tgtEl>
                                          <p:spTgt spid="3">
                                            <p:txEl>
                                              <p:pRg st="2" end="2"/>
                                            </p:txEl>
                                          </p:spTgt>
                                        </p:tgtEl>
                                      </p:cBhvr>
                                    </p:animEffect>
                                    <p:anim calcmode="lin" valueType="num">
                                      <p:cBhvr>
                                        <p:cTn id="29"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2" end="2"/>
                                            </p:txEl>
                                          </p:spTgt>
                                        </p:tgtEl>
                                      </p:cBhvr>
                                      <p:to x="100000" y="60000"/>
                                    </p:animScale>
                                    <p:animScale>
                                      <p:cBhvr>
                                        <p:cTn id="35" dur="166" decel="50000">
                                          <p:stCondLst>
                                            <p:cond delay="676"/>
                                          </p:stCondLst>
                                        </p:cTn>
                                        <p:tgtEl>
                                          <p:spTgt spid="3">
                                            <p:txEl>
                                              <p:pRg st="2" end="2"/>
                                            </p:txEl>
                                          </p:spTgt>
                                        </p:tgtEl>
                                      </p:cBhvr>
                                      <p:to x="100000" y="100000"/>
                                    </p:animScale>
                                    <p:animScale>
                                      <p:cBhvr>
                                        <p:cTn id="36" dur="26">
                                          <p:stCondLst>
                                            <p:cond delay="1312"/>
                                          </p:stCondLst>
                                        </p:cTn>
                                        <p:tgtEl>
                                          <p:spTgt spid="3">
                                            <p:txEl>
                                              <p:pRg st="2" end="2"/>
                                            </p:txEl>
                                          </p:spTgt>
                                        </p:tgtEl>
                                      </p:cBhvr>
                                      <p:to x="100000" y="80000"/>
                                    </p:animScale>
                                    <p:animScale>
                                      <p:cBhvr>
                                        <p:cTn id="37" dur="166" decel="50000">
                                          <p:stCondLst>
                                            <p:cond delay="1338"/>
                                          </p:stCondLst>
                                        </p:cTn>
                                        <p:tgtEl>
                                          <p:spTgt spid="3">
                                            <p:txEl>
                                              <p:pRg st="2" end="2"/>
                                            </p:txEl>
                                          </p:spTgt>
                                        </p:tgtEl>
                                      </p:cBhvr>
                                      <p:to x="100000" y="100000"/>
                                    </p:animScale>
                                    <p:animScale>
                                      <p:cBhvr>
                                        <p:cTn id="38" dur="26">
                                          <p:stCondLst>
                                            <p:cond delay="1642"/>
                                          </p:stCondLst>
                                        </p:cTn>
                                        <p:tgtEl>
                                          <p:spTgt spid="3">
                                            <p:txEl>
                                              <p:pRg st="2" end="2"/>
                                            </p:txEl>
                                          </p:spTgt>
                                        </p:tgtEl>
                                      </p:cBhvr>
                                      <p:to x="100000" y="90000"/>
                                    </p:animScale>
                                    <p:animScale>
                                      <p:cBhvr>
                                        <p:cTn id="39" dur="166" decel="50000">
                                          <p:stCondLst>
                                            <p:cond delay="1668"/>
                                          </p:stCondLst>
                                        </p:cTn>
                                        <p:tgtEl>
                                          <p:spTgt spid="3">
                                            <p:txEl>
                                              <p:pRg st="2" end="2"/>
                                            </p:txEl>
                                          </p:spTgt>
                                        </p:tgtEl>
                                      </p:cBhvr>
                                      <p:to x="100000" y="100000"/>
                                    </p:animScale>
                                    <p:animScale>
                                      <p:cBhvr>
                                        <p:cTn id="40" dur="26">
                                          <p:stCondLst>
                                            <p:cond delay="1808"/>
                                          </p:stCondLst>
                                        </p:cTn>
                                        <p:tgtEl>
                                          <p:spTgt spid="3">
                                            <p:txEl>
                                              <p:pRg st="2" end="2"/>
                                            </p:txEl>
                                          </p:spTgt>
                                        </p:tgtEl>
                                      </p:cBhvr>
                                      <p:to x="100000" y="95000"/>
                                    </p:animScale>
                                    <p:animScale>
                                      <p:cBhvr>
                                        <p:cTn id="41" dur="166" decel="50000">
                                          <p:stCondLst>
                                            <p:cond delay="1834"/>
                                          </p:stCondLst>
                                        </p:cTn>
                                        <p:tgtEl>
                                          <p:spTgt spid="3">
                                            <p:txEl>
                                              <p:pRg st="2" end="2"/>
                                            </p:txEl>
                                          </p:spTgt>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heel(1)">
                                      <p:cBhvr>
                                        <p:cTn id="4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191589" y="1619794"/>
                <a:ext cx="11817531" cy="5024846"/>
              </a:xfrm>
            </p:spPr>
            <p:txBody>
              <a:bodyPr>
                <a:normAutofit/>
              </a:bodyPr>
              <a:lstStyle/>
              <a:p>
                <a:pPr marL="0" lvl="0" indent="0">
                  <a:buNone/>
                </a:pPr>
                <a:r>
                  <a:rPr lang="en-US" dirty="0"/>
                  <a:t>1) The total number of marks obtained in Feb-02 is what % of the total marks obtained in Apr-01?</a:t>
                </a:r>
              </a:p>
              <a:p>
                <a:pPr marL="0" indent="0">
                  <a:buNone/>
                </a:pPr>
                <a:r>
                  <a:rPr lang="en-US" dirty="0"/>
                  <a:t>Sol) </a:t>
                </a:r>
                <a14:m>
                  <m:oMath xmlns:m="http://schemas.openxmlformats.org/officeDocument/2006/math">
                    <m:r>
                      <a:rPr lang="en-US" i="1">
                        <a:latin typeface="Cambria Math" panose="02040503050406030204" pitchFamily="18" charset="0"/>
                      </a:rPr>
                      <m:t>𝑅𝑒𝑞𝑢𝑖𝑟𝑒𝑑</m:t>
                    </m:r>
                    <m:r>
                      <a:rPr lang="en-US" i="1">
                        <a:latin typeface="Cambria Math" panose="02040503050406030204" pitchFamily="18" charset="0"/>
                      </a:rPr>
                      <m:t> </m:t>
                    </m:r>
                    <m:r>
                      <a:rPr lang="en-US" i="1">
                        <a:latin typeface="Cambria Math" panose="02040503050406030204" pitchFamily="18" charset="0"/>
                      </a:rPr>
                      <m:t>𝑃𝑒𝑟𝑐𝑒𝑛𝑡𝑎𝑔𝑒</m:t>
                    </m:r>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405</m:t>
                            </m:r>
                          </m:num>
                          <m:den>
                            <m:r>
                              <a:rPr lang="en-US" i="1">
                                <a:latin typeface="Cambria Math" panose="02040503050406030204" pitchFamily="18" charset="0"/>
                              </a:rPr>
                              <m:t>360</m:t>
                            </m:r>
                          </m:den>
                        </m:f>
                        <m:r>
                          <a:rPr lang="en-US" i="1">
                            <a:latin typeface="Cambria Math" panose="02040503050406030204" pitchFamily="18" charset="0"/>
                          </a:rPr>
                          <m:t>×100</m:t>
                        </m:r>
                      </m:e>
                    </m:d>
                    <m:r>
                      <a:rPr lang="en-US" i="1">
                        <a:latin typeface="Cambria Math" panose="02040503050406030204" pitchFamily="18" charset="0"/>
                      </a:rPr>
                      <m:t>%=112.5%</m:t>
                    </m:r>
                  </m:oMath>
                </a14:m>
                <a:endParaRPr lang="en-US" dirty="0"/>
              </a:p>
              <a:p>
                <a:pPr marL="0" lvl="0" indent="0">
                  <a:buNone/>
                </a:pPr>
                <a:r>
                  <a:rPr lang="en-US" dirty="0"/>
                  <a:t>2) What are the average marks obtained by the student in all the periodical exams during the session?</a:t>
                </a:r>
              </a:p>
              <a:p>
                <a:pPr marL="0" indent="0">
                  <a:buNone/>
                </a:pPr>
                <a:r>
                  <a:rPr lang="en-US" dirty="0"/>
                  <a:t>Sol) Average marks obtained in all the periodical exams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360+365+370+385+400+405</m:t>
                          </m:r>
                        </m:e>
                      </m:d>
                      <m:r>
                        <a:rPr lang="en-US" i="1">
                          <a:latin typeface="Cambria Math" panose="02040503050406030204" pitchFamily="18" charset="0"/>
                        </a:rPr>
                        <m:t>=380.83=381</m:t>
                      </m:r>
                    </m:oMath>
                  </m:oMathPara>
                </a14:m>
                <a:endParaRPr lang="en-US" dirty="0"/>
              </a:p>
              <a:p>
                <a:pPr marL="0" lvl="0" indent="0">
                  <a:buNone/>
                </a:pPr>
                <a:r>
                  <a:rPr lang="en-US" dirty="0"/>
                  <a:t>3) What is the % of marks obtained by the student in the periodical exams of Aug-01 &amp; Oct-01 taken together?</a:t>
                </a:r>
              </a:p>
              <a:p>
                <a:pPr marL="0" indent="0">
                  <a:buNone/>
                </a:pPr>
                <a:r>
                  <a:rPr lang="en-US" dirty="0"/>
                  <a:t>Sol) </a:t>
                </a:r>
                <a14:m>
                  <m:oMath xmlns:m="http://schemas.openxmlformats.org/officeDocument/2006/math">
                    <m:r>
                      <a:rPr lang="en-US" i="1">
                        <a:latin typeface="Cambria Math" panose="02040503050406030204" pitchFamily="18" charset="0"/>
                      </a:rPr>
                      <m:t>𝑅𝑒𝑞𝑢𝑖𝑟𝑒𝑑</m:t>
                    </m:r>
                    <m:r>
                      <a:rPr lang="en-US" i="1">
                        <a:latin typeface="Cambria Math" panose="02040503050406030204" pitchFamily="18" charset="0"/>
                      </a:rPr>
                      <m:t> </m:t>
                    </m:r>
                    <m:r>
                      <a:rPr lang="en-US" i="1">
                        <a:latin typeface="Cambria Math" panose="02040503050406030204" pitchFamily="18" charset="0"/>
                      </a:rPr>
                      <m:t>𝑃𝑒𝑟𝑐𝑒𝑛𝑡𝑎𝑔𝑒</m:t>
                    </m:r>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370+385</m:t>
                            </m:r>
                          </m:num>
                          <m:den>
                            <m:r>
                              <a:rPr lang="en-US" i="1">
                                <a:latin typeface="Cambria Math" panose="02040503050406030204" pitchFamily="18" charset="0"/>
                              </a:rPr>
                              <m:t>500+500</m:t>
                            </m:r>
                          </m:den>
                        </m:f>
                        <m:r>
                          <a:rPr lang="en-US" i="1">
                            <a:latin typeface="Cambria Math" panose="02040503050406030204" pitchFamily="18" charset="0"/>
                          </a:rPr>
                          <m:t>×100</m:t>
                        </m:r>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755</m:t>
                            </m:r>
                          </m:num>
                          <m:den>
                            <m:r>
                              <a:rPr lang="en-US" i="1">
                                <a:latin typeface="Cambria Math" panose="02040503050406030204" pitchFamily="18" charset="0"/>
                              </a:rPr>
                              <m:t>1000</m:t>
                            </m:r>
                          </m:den>
                        </m:f>
                        <m:r>
                          <a:rPr lang="en-US" i="1">
                            <a:latin typeface="Cambria Math" panose="02040503050406030204" pitchFamily="18" charset="0"/>
                          </a:rPr>
                          <m:t>×100</m:t>
                        </m:r>
                      </m:e>
                    </m:d>
                    <m:r>
                      <a:rPr lang="en-US" i="1">
                        <a:latin typeface="Cambria Math" panose="02040503050406030204" pitchFamily="18" charset="0"/>
                      </a:rPr>
                      <m:t>%=75.5%</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91589" y="1619794"/>
                <a:ext cx="11817531" cy="5024846"/>
              </a:xfrm>
              <a:blipFill>
                <a:blip r:embed="rId2"/>
                <a:stretch>
                  <a:fillRect l="-670" t="-1578" r="-1031"/>
                </a:stretch>
              </a:blipFill>
            </p:spPr>
            <p:txBody>
              <a:bodyPr/>
              <a:lstStyle/>
              <a:p>
                <a:r>
                  <a:rPr lang="en-IN">
                    <a:noFill/>
                  </a:rPr>
                  <a:t> </a:t>
                </a:r>
              </a:p>
            </p:txBody>
          </p:sp>
        </mc:Fallback>
      </mc:AlternateContent>
    </p:spTree>
    <p:extLst>
      <p:ext uri="{BB962C8B-B14F-4D97-AF65-F5344CB8AC3E}">
        <p14:creationId xmlns="" xmlns:p14="http://schemas.microsoft.com/office/powerpoint/2010/main" val="2681519044"/>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80">
                                          <p:stCondLst>
                                            <p:cond delay="0"/>
                                          </p:stCondLst>
                                        </p:cTn>
                                        <p:tgtEl>
                                          <p:spTgt spid="3">
                                            <p:txEl>
                                              <p:pRg st="2" end="2"/>
                                            </p:txEl>
                                          </p:spTgt>
                                        </p:tgtEl>
                                      </p:cBhvr>
                                    </p:animEffect>
                                    <p:anim calcmode="lin" valueType="num">
                                      <p:cBhvr>
                                        <p:cTn id="3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2" end="2"/>
                                            </p:txEl>
                                          </p:spTgt>
                                        </p:tgtEl>
                                      </p:cBhvr>
                                      <p:to x="100000" y="60000"/>
                                    </p:animScale>
                                    <p:animScale>
                                      <p:cBhvr>
                                        <p:cTn id="40" dur="166" decel="50000">
                                          <p:stCondLst>
                                            <p:cond delay="676"/>
                                          </p:stCondLst>
                                        </p:cTn>
                                        <p:tgtEl>
                                          <p:spTgt spid="3">
                                            <p:txEl>
                                              <p:pRg st="2" end="2"/>
                                            </p:txEl>
                                          </p:spTgt>
                                        </p:tgtEl>
                                      </p:cBhvr>
                                      <p:to x="100000" y="100000"/>
                                    </p:animScale>
                                    <p:animScale>
                                      <p:cBhvr>
                                        <p:cTn id="41" dur="26">
                                          <p:stCondLst>
                                            <p:cond delay="1312"/>
                                          </p:stCondLst>
                                        </p:cTn>
                                        <p:tgtEl>
                                          <p:spTgt spid="3">
                                            <p:txEl>
                                              <p:pRg st="2" end="2"/>
                                            </p:txEl>
                                          </p:spTgt>
                                        </p:tgtEl>
                                      </p:cBhvr>
                                      <p:to x="100000" y="80000"/>
                                    </p:animScale>
                                    <p:animScale>
                                      <p:cBhvr>
                                        <p:cTn id="42" dur="166" decel="50000">
                                          <p:stCondLst>
                                            <p:cond delay="1338"/>
                                          </p:stCondLst>
                                        </p:cTn>
                                        <p:tgtEl>
                                          <p:spTgt spid="3">
                                            <p:txEl>
                                              <p:pRg st="2" end="2"/>
                                            </p:txEl>
                                          </p:spTgt>
                                        </p:tgtEl>
                                      </p:cBhvr>
                                      <p:to x="100000" y="100000"/>
                                    </p:animScale>
                                    <p:animScale>
                                      <p:cBhvr>
                                        <p:cTn id="43" dur="26">
                                          <p:stCondLst>
                                            <p:cond delay="1642"/>
                                          </p:stCondLst>
                                        </p:cTn>
                                        <p:tgtEl>
                                          <p:spTgt spid="3">
                                            <p:txEl>
                                              <p:pRg st="2" end="2"/>
                                            </p:txEl>
                                          </p:spTgt>
                                        </p:tgtEl>
                                      </p:cBhvr>
                                      <p:to x="100000" y="90000"/>
                                    </p:animScale>
                                    <p:animScale>
                                      <p:cBhvr>
                                        <p:cTn id="44" dur="166" decel="50000">
                                          <p:stCondLst>
                                            <p:cond delay="1668"/>
                                          </p:stCondLst>
                                        </p:cTn>
                                        <p:tgtEl>
                                          <p:spTgt spid="3">
                                            <p:txEl>
                                              <p:pRg st="2" end="2"/>
                                            </p:txEl>
                                          </p:spTgt>
                                        </p:tgtEl>
                                      </p:cBhvr>
                                      <p:to x="100000" y="100000"/>
                                    </p:animScale>
                                    <p:animScale>
                                      <p:cBhvr>
                                        <p:cTn id="45" dur="26">
                                          <p:stCondLst>
                                            <p:cond delay="1808"/>
                                          </p:stCondLst>
                                        </p:cTn>
                                        <p:tgtEl>
                                          <p:spTgt spid="3">
                                            <p:txEl>
                                              <p:pRg st="2" end="2"/>
                                            </p:txEl>
                                          </p:spTgt>
                                        </p:tgtEl>
                                      </p:cBhvr>
                                      <p:to x="100000" y="95000"/>
                                    </p:animScale>
                                    <p:animScale>
                                      <p:cBhvr>
                                        <p:cTn id="46" dur="166" decel="50000">
                                          <p:stCondLst>
                                            <p:cond delay="1834"/>
                                          </p:stCondLst>
                                        </p:cTn>
                                        <p:tgtEl>
                                          <p:spTgt spid="3">
                                            <p:txEl>
                                              <p:pRg st="2" end="2"/>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 calcmode="lin" valueType="num">
                                      <p:cBhvr>
                                        <p:cTn id="5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3" end="3"/>
                                            </p:txEl>
                                          </p:spTgt>
                                        </p:tgtEl>
                                      </p:cBhvr>
                                    </p:animEffect>
                                  </p:childTnLst>
                                </p:cTn>
                              </p:par>
                              <p:par>
                                <p:cTn id="55" presetID="31"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p:cTn id="5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wipe(down)">
                                      <p:cBhvr>
                                        <p:cTn id="65" dur="580">
                                          <p:stCondLst>
                                            <p:cond delay="0"/>
                                          </p:stCondLst>
                                        </p:cTn>
                                        <p:tgtEl>
                                          <p:spTgt spid="3">
                                            <p:txEl>
                                              <p:pRg st="5" end="5"/>
                                            </p:txEl>
                                          </p:spTgt>
                                        </p:tgtEl>
                                      </p:cBhvr>
                                    </p:animEffect>
                                    <p:anim calcmode="lin" valueType="num">
                                      <p:cBhvr>
                                        <p:cTn id="6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5" end="5"/>
                                            </p:txEl>
                                          </p:spTgt>
                                        </p:tgtEl>
                                      </p:cBhvr>
                                      <p:to x="100000" y="60000"/>
                                    </p:animScale>
                                    <p:animScale>
                                      <p:cBhvr>
                                        <p:cTn id="72" dur="166" decel="50000">
                                          <p:stCondLst>
                                            <p:cond delay="676"/>
                                          </p:stCondLst>
                                        </p:cTn>
                                        <p:tgtEl>
                                          <p:spTgt spid="3">
                                            <p:txEl>
                                              <p:pRg st="5" end="5"/>
                                            </p:txEl>
                                          </p:spTgt>
                                        </p:tgtEl>
                                      </p:cBhvr>
                                      <p:to x="100000" y="100000"/>
                                    </p:animScale>
                                    <p:animScale>
                                      <p:cBhvr>
                                        <p:cTn id="73" dur="26">
                                          <p:stCondLst>
                                            <p:cond delay="1312"/>
                                          </p:stCondLst>
                                        </p:cTn>
                                        <p:tgtEl>
                                          <p:spTgt spid="3">
                                            <p:txEl>
                                              <p:pRg st="5" end="5"/>
                                            </p:txEl>
                                          </p:spTgt>
                                        </p:tgtEl>
                                      </p:cBhvr>
                                      <p:to x="100000" y="80000"/>
                                    </p:animScale>
                                    <p:animScale>
                                      <p:cBhvr>
                                        <p:cTn id="74" dur="166" decel="50000">
                                          <p:stCondLst>
                                            <p:cond delay="1338"/>
                                          </p:stCondLst>
                                        </p:cTn>
                                        <p:tgtEl>
                                          <p:spTgt spid="3">
                                            <p:txEl>
                                              <p:pRg st="5" end="5"/>
                                            </p:txEl>
                                          </p:spTgt>
                                        </p:tgtEl>
                                      </p:cBhvr>
                                      <p:to x="100000" y="100000"/>
                                    </p:animScale>
                                    <p:animScale>
                                      <p:cBhvr>
                                        <p:cTn id="75" dur="26">
                                          <p:stCondLst>
                                            <p:cond delay="1642"/>
                                          </p:stCondLst>
                                        </p:cTn>
                                        <p:tgtEl>
                                          <p:spTgt spid="3">
                                            <p:txEl>
                                              <p:pRg st="5" end="5"/>
                                            </p:txEl>
                                          </p:spTgt>
                                        </p:tgtEl>
                                      </p:cBhvr>
                                      <p:to x="100000" y="90000"/>
                                    </p:animScale>
                                    <p:animScale>
                                      <p:cBhvr>
                                        <p:cTn id="76" dur="166" decel="50000">
                                          <p:stCondLst>
                                            <p:cond delay="1668"/>
                                          </p:stCondLst>
                                        </p:cTn>
                                        <p:tgtEl>
                                          <p:spTgt spid="3">
                                            <p:txEl>
                                              <p:pRg st="5" end="5"/>
                                            </p:txEl>
                                          </p:spTgt>
                                        </p:tgtEl>
                                      </p:cBhvr>
                                      <p:to x="100000" y="100000"/>
                                    </p:animScale>
                                    <p:animScale>
                                      <p:cBhvr>
                                        <p:cTn id="77" dur="26">
                                          <p:stCondLst>
                                            <p:cond delay="1808"/>
                                          </p:stCondLst>
                                        </p:cTn>
                                        <p:tgtEl>
                                          <p:spTgt spid="3">
                                            <p:txEl>
                                              <p:pRg st="5" end="5"/>
                                            </p:txEl>
                                          </p:spTgt>
                                        </p:tgtEl>
                                      </p:cBhvr>
                                      <p:to x="100000" y="95000"/>
                                    </p:animScale>
                                    <p:animScale>
                                      <p:cBhvr>
                                        <p:cTn id="78" dur="166" decel="50000">
                                          <p:stCondLst>
                                            <p:cond delay="1834"/>
                                          </p:stCondLst>
                                        </p:cTn>
                                        <p:tgtEl>
                                          <p:spTgt spid="3">
                                            <p:txEl>
                                              <p:pRg st="5" end="5"/>
                                            </p:txEl>
                                          </p:spTgt>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48343" y="1602377"/>
                <a:ext cx="11669486" cy="5094513"/>
              </a:xfrm>
            </p:spPr>
            <p:txBody>
              <a:bodyPr>
                <a:normAutofit fontScale="85000" lnSpcReduction="20000"/>
              </a:bodyPr>
              <a:lstStyle/>
              <a:p>
                <a:pPr marL="0" lvl="0" indent="0">
                  <a:buNone/>
                </a:pPr>
                <a:r>
                  <a:rPr lang="en-US" dirty="0"/>
                  <a:t>4) In which periodical exams there is a fall in % of marks compared to the previous periodical exams?</a:t>
                </a:r>
              </a:p>
              <a:p>
                <a:pPr marL="0" indent="0">
                  <a:buNone/>
                </a:pPr>
                <a:r>
                  <a:rPr lang="en-US" dirty="0"/>
                  <a:t>Sol) As is clear from the graph, the total marks obtained in periodical exams, go on increasing. Since, the maximum marks for all the periodical exams are same,  it implies that the % of marks also goes on increasing. Thus in none of the periodical exams, there is a fall in % of marks compared to the precious exams.</a:t>
                </a:r>
              </a:p>
              <a:p>
                <a:pPr marL="0" indent="0">
                  <a:buNone/>
                </a:pPr>
                <a:endParaRPr lang="en-US" dirty="0"/>
              </a:p>
              <a:p>
                <a:pPr marL="0" lvl="0" indent="0">
                  <a:buNone/>
                </a:pPr>
                <a:r>
                  <a:rPr lang="en-US" dirty="0"/>
                  <a:t>5) In which periodical exams did the student obtain the highest % increase in marks over the previous periodical exams?</a:t>
                </a:r>
              </a:p>
              <a:p>
                <a:pPr marL="0" indent="0">
                  <a:buNone/>
                </a:pPr>
                <a:r>
                  <a:rPr lang="en-US" dirty="0"/>
                  <a:t>Sol) Percentage increase in marks in various periodical exams compared to the previous exams are:</a:t>
                </a:r>
              </a:p>
              <a:p>
                <a:pPr lvl="1"/>
                <a14:m>
                  <m:oMath xmlns:m="http://schemas.openxmlformats.org/officeDocument/2006/math">
                    <m:r>
                      <a:rPr lang="en-US" i="1">
                        <a:latin typeface="Cambria Math" panose="02040503050406030204" pitchFamily="18" charset="0"/>
                      </a:rPr>
                      <m:t>𝐽𝑢𝑛</m:t>
                    </m:r>
                    <m:r>
                      <a:rPr lang="en-US" i="1">
                        <a:latin typeface="Cambria Math" panose="02040503050406030204" pitchFamily="18" charset="0"/>
                      </a:rPr>
                      <m:t> 01=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365−360</m:t>
                            </m:r>
                          </m:num>
                          <m:den>
                            <m:r>
                              <a:rPr lang="en-US" i="1">
                                <a:latin typeface="Cambria Math" panose="02040503050406030204" pitchFamily="18" charset="0"/>
                              </a:rPr>
                              <m:t>360</m:t>
                            </m:r>
                          </m:den>
                        </m:f>
                        <m:r>
                          <a:rPr lang="en-US" i="1">
                            <a:latin typeface="Cambria Math" panose="02040503050406030204" pitchFamily="18" charset="0"/>
                          </a:rPr>
                          <m:t>×100</m:t>
                        </m:r>
                      </m:e>
                    </m:d>
                    <m:r>
                      <a:rPr lang="en-US" i="1">
                        <a:latin typeface="Cambria Math" panose="02040503050406030204" pitchFamily="18" charset="0"/>
                      </a:rPr>
                      <m:t>%=1.39%</m:t>
                    </m:r>
                  </m:oMath>
                </a14:m>
                <a:endParaRPr lang="en-US" dirty="0"/>
              </a:p>
              <a:p>
                <a:pPr lvl="1"/>
                <a14:m>
                  <m:oMath xmlns:m="http://schemas.openxmlformats.org/officeDocument/2006/math">
                    <m:r>
                      <a:rPr lang="en-US" i="1">
                        <a:latin typeface="Cambria Math" panose="02040503050406030204" pitchFamily="18" charset="0"/>
                      </a:rPr>
                      <m:t>𝐴𝑢𝑔</m:t>
                    </m:r>
                    <m:r>
                      <a:rPr lang="en-US" i="1">
                        <a:latin typeface="Cambria Math" panose="02040503050406030204" pitchFamily="18" charset="0"/>
                      </a:rPr>
                      <m:t> 01=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370−365</m:t>
                            </m:r>
                          </m:num>
                          <m:den>
                            <m:r>
                              <a:rPr lang="en-US" i="1">
                                <a:latin typeface="Cambria Math" panose="02040503050406030204" pitchFamily="18" charset="0"/>
                              </a:rPr>
                              <m:t>365</m:t>
                            </m:r>
                          </m:den>
                        </m:f>
                        <m:r>
                          <a:rPr lang="en-US" i="1">
                            <a:latin typeface="Cambria Math" panose="02040503050406030204" pitchFamily="18" charset="0"/>
                          </a:rPr>
                          <m:t>×100</m:t>
                        </m:r>
                      </m:e>
                    </m:d>
                    <m:r>
                      <a:rPr lang="en-US" i="1">
                        <a:latin typeface="Cambria Math" panose="02040503050406030204" pitchFamily="18" charset="0"/>
                      </a:rPr>
                      <m:t>%=1.37%</m:t>
                    </m:r>
                  </m:oMath>
                </a14:m>
                <a:endParaRPr lang="en-US" dirty="0"/>
              </a:p>
              <a:p>
                <a:pPr lvl="1"/>
                <a14:m>
                  <m:oMath xmlns:m="http://schemas.openxmlformats.org/officeDocument/2006/math">
                    <m:r>
                      <a:rPr lang="en-US" i="1">
                        <a:latin typeface="Cambria Math" panose="02040503050406030204" pitchFamily="18" charset="0"/>
                      </a:rPr>
                      <m:t>𝑂𝑐𝑡</m:t>
                    </m:r>
                    <m:r>
                      <a:rPr lang="en-US" i="1">
                        <a:latin typeface="Cambria Math" panose="02040503050406030204" pitchFamily="18" charset="0"/>
                      </a:rPr>
                      <m:t> 01=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385−370</m:t>
                            </m:r>
                          </m:num>
                          <m:den>
                            <m:r>
                              <a:rPr lang="en-US" i="1">
                                <a:latin typeface="Cambria Math" panose="02040503050406030204" pitchFamily="18" charset="0"/>
                              </a:rPr>
                              <m:t>370</m:t>
                            </m:r>
                          </m:den>
                        </m:f>
                        <m:r>
                          <a:rPr lang="en-US" i="1">
                            <a:latin typeface="Cambria Math" panose="02040503050406030204" pitchFamily="18" charset="0"/>
                          </a:rPr>
                          <m:t>×100</m:t>
                        </m:r>
                      </m:e>
                    </m:d>
                    <m:r>
                      <a:rPr lang="en-US" i="1">
                        <a:latin typeface="Cambria Math" panose="02040503050406030204" pitchFamily="18" charset="0"/>
                      </a:rPr>
                      <m:t>%=4.05%</m:t>
                    </m:r>
                  </m:oMath>
                </a14:m>
                <a:endParaRPr lang="en-US" dirty="0"/>
              </a:p>
              <a:p>
                <a:pPr lvl="1"/>
                <a14:m>
                  <m:oMath xmlns:m="http://schemas.openxmlformats.org/officeDocument/2006/math">
                    <m:r>
                      <a:rPr lang="en-US" i="1">
                        <a:latin typeface="Cambria Math" panose="02040503050406030204" pitchFamily="18" charset="0"/>
                      </a:rPr>
                      <m:t>𝐷𝑒𝑐</m:t>
                    </m:r>
                    <m:r>
                      <a:rPr lang="en-US" i="1">
                        <a:latin typeface="Cambria Math" panose="02040503050406030204" pitchFamily="18" charset="0"/>
                      </a:rPr>
                      <m:t> 01=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400−385</m:t>
                            </m:r>
                          </m:num>
                          <m:den>
                            <m:r>
                              <a:rPr lang="en-US" i="1">
                                <a:latin typeface="Cambria Math" panose="02040503050406030204" pitchFamily="18" charset="0"/>
                              </a:rPr>
                              <m:t>385</m:t>
                            </m:r>
                          </m:den>
                        </m:f>
                        <m:r>
                          <a:rPr lang="en-US" i="1">
                            <a:latin typeface="Cambria Math" panose="02040503050406030204" pitchFamily="18" charset="0"/>
                          </a:rPr>
                          <m:t>×100</m:t>
                        </m:r>
                      </m:e>
                    </m:d>
                    <m:r>
                      <a:rPr lang="en-US" i="1">
                        <a:latin typeface="Cambria Math" panose="02040503050406030204" pitchFamily="18" charset="0"/>
                      </a:rPr>
                      <m:t>%=3.90%</m:t>
                    </m:r>
                  </m:oMath>
                </a14:m>
                <a:endParaRPr lang="en-US" dirty="0"/>
              </a:p>
              <a:p>
                <a:pPr lvl="1"/>
                <a14:m>
                  <m:oMath xmlns:m="http://schemas.openxmlformats.org/officeDocument/2006/math">
                    <m:r>
                      <a:rPr lang="en-US" i="1">
                        <a:latin typeface="Cambria Math" panose="02040503050406030204" pitchFamily="18" charset="0"/>
                      </a:rPr>
                      <m:t>𝐹𝑒𝑏</m:t>
                    </m:r>
                    <m:r>
                      <a:rPr lang="en-US" i="1">
                        <a:latin typeface="Cambria Math" panose="02040503050406030204" pitchFamily="18" charset="0"/>
                      </a:rPr>
                      <m:t> 02=</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405−400</m:t>
                            </m:r>
                          </m:num>
                          <m:den>
                            <m:r>
                              <a:rPr lang="en-US" i="1">
                                <a:latin typeface="Cambria Math" panose="02040503050406030204" pitchFamily="18" charset="0"/>
                              </a:rPr>
                              <m:t>400</m:t>
                            </m:r>
                          </m:den>
                        </m:f>
                        <m:r>
                          <a:rPr lang="en-US" i="1">
                            <a:latin typeface="Cambria Math" panose="02040503050406030204" pitchFamily="18" charset="0"/>
                          </a:rPr>
                          <m:t>×100</m:t>
                        </m:r>
                      </m:e>
                    </m:d>
                    <m:r>
                      <a:rPr lang="en-US" i="1">
                        <a:latin typeface="Cambria Math" panose="02040503050406030204" pitchFamily="18" charset="0"/>
                      </a:rPr>
                      <m:t>%=1.25%</m:t>
                    </m:r>
                  </m:oMath>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8343" y="1602377"/>
                <a:ext cx="11669486" cy="5094513"/>
              </a:xfrm>
              <a:blipFill>
                <a:blip r:embed="rId2"/>
                <a:stretch>
                  <a:fillRect l="-470" t="-2273"/>
                </a:stretch>
              </a:blipFill>
            </p:spPr>
            <p:txBody>
              <a:bodyPr/>
              <a:lstStyle/>
              <a:p>
                <a:r>
                  <a:rPr lang="en-US">
                    <a:noFill/>
                  </a:rPr>
                  <a:t> </a:t>
                </a:r>
              </a:p>
            </p:txBody>
          </p:sp>
        </mc:Fallback>
      </mc:AlternateContent>
    </p:spTree>
    <p:extLst>
      <p:ext uri="{BB962C8B-B14F-4D97-AF65-F5344CB8AC3E}">
        <p14:creationId xmlns="" xmlns:p14="http://schemas.microsoft.com/office/powerpoint/2010/main" val="184584341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heel(1)">
                                      <p:cBhvr>
                                        <p:cTn id="25" dur="20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5" end="5"/>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6" end="6"/>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7" end="7"/>
                                            </p:txEl>
                                          </p:spTgt>
                                        </p:tgtEl>
                                      </p:cBhvr>
                                    </p:animEffect>
                                  </p:childTnLst>
                                </p:cTn>
                              </p:par>
                              <p:par>
                                <p:cTn id="59" presetID="31" presetClass="entr" presetSubtype="0" fill="hold"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p:cTn id="61"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3"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4" dur="1000"/>
                                        <p:tgtEl>
                                          <p:spTgt spid="3">
                                            <p:txEl>
                                              <p:pRg st="8" end="8"/>
                                            </p:txEl>
                                          </p:spTgt>
                                        </p:tgtEl>
                                      </p:cBhvr>
                                    </p:animEffect>
                                  </p:childTnLst>
                                </p:cTn>
                              </p:par>
                              <p:par>
                                <p:cTn id="65" presetID="31" presetClass="entr" presetSubtype="0" fill="hold" nodeType="with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p:cTn id="67"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9"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0"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7971" y="2926079"/>
            <a:ext cx="4992189" cy="1227909"/>
          </a:xfrm>
        </p:spPr>
        <p:txBody>
          <a:bodyPr>
            <a:noAutofit/>
          </a:bodyPr>
          <a:lstStyle/>
          <a:p>
            <a:pPr marL="0" indent="0">
              <a:buNone/>
            </a:pPr>
            <a:r>
              <a:rPr lang="en-US" sz="9600" dirty="0">
                <a:latin typeface="Brush Script MT" panose="03060802040406070304" pitchFamily="66" charset="0"/>
              </a:rPr>
              <a:t>Thank You</a:t>
            </a:r>
          </a:p>
        </p:txBody>
      </p:sp>
    </p:spTree>
    <p:extLst>
      <p:ext uri="{BB962C8B-B14F-4D97-AF65-F5344CB8AC3E}">
        <p14:creationId xmlns="" xmlns:p14="http://schemas.microsoft.com/office/powerpoint/2010/main" val="261557659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252549" y="1524000"/>
                <a:ext cx="11782697" cy="5190309"/>
              </a:xfrm>
            </p:spPr>
            <p:txBody>
              <a:bodyPr/>
              <a:lstStyle/>
              <a:p>
                <a:pPr marL="0" lvl="0" indent="0">
                  <a:buNone/>
                </a:pPr>
                <a:r>
                  <a:rPr lang="en-US" dirty="0"/>
                  <a:t>6) Find the area of the triangle whose sides measure  13 cm, 14 cm and 15 cm?</a:t>
                </a:r>
              </a:p>
              <a:p>
                <a:pPr marL="0" indent="0">
                  <a:buNone/>
                </a:pPr>
                <a:r>
                  <a:rPr lang="en-US" dirty="0"/>
                  <a:t>Sol)  Let a = 13; b = 14 and c = 15. Then, s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e>
                    </m:d>
                  </m:oMath>
                </a14:m>
                <a:r>
                  <a:rPr lang="en-US" dirty="0"/>
                  <a:t> = 21</a:t>
                </a:r>
              </a:p>
              <a:p>
                <a:pPr marL="0" indent="0">
                  <a:buNone/>
                </a:pPr>
                <a:r>
                  <a:rPr lang="en-US" dirty="0"/>
                  <a:t>(s-a) = 8, (s-b) = 7 and (s-c) 6.</a:t>
                </a:r>
              </a:p>
              <a:p>
                <a:pPr marL="0" indent="0">
                  <a:buNone/>
                </a:pPr>
                <a:r>
                  <a:rPr lang="en-US" dirty="0"/>
                  <a:t>Area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𝑏</m:t>
                            </m:r>
                          </m:e>
                        </m:d>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𝑐</m:t>
                            </m:r>
                          </m:e>
                        </m:d>
                      </m:e>
                    </m:rad>
                  </m:oMath>
                </a14:m>
                <a:r>
                  <a:rPr lang="en-US" dirty="0"/>
                  <a:t>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21×8×7×6</m:t>
                        </m:r>
                      </m:e>
                    </m:rad>
                    <m:r>
                      <a:rPr lang="en-US" i="1">
                        <a:latin typeface="Cambria Math" panose="02040503050406030204" pitchFamily="18" charset="0"/>
                      </a:rPr>
                      <m:t> =84 </m:t>
                    </m:r>
                    <m:sSup>
                      <m:sSupPr>
                        <m:ctrlPr>
                          <a:rPr lang="en-US" i="1">
                            <a:latin typeface="Cambria Math" panose="02040503050406030204" pitchFamily="18" charset="0"/>
                          </a:rPr>
                        </m:ctrlPr>
                      </m:sSupPr>
                      <m:e>
                        <m:r>
                          <a:rPr lang="en-US" i="1">
                            <a:latin typeface="Cambria Math" panose="02040503050406030204" pitchFamily="18" charset="0"/>
                          </a:rPr>
                          <m:t>𝑐𝑚</m:t>
                        </m:r>
                        <m:r>
                          <a:rPr lang="en-US" i="1">
                            <a:latin typeface="Cambria Math" panose="02040503050406030204" pitchFamily="18" charset="0"/>
                          </a:rPr>
                          <m:t> </m:t>
                        </m:r>
                      </m:e>
                      <m:sup>
                        <m:r>
                          <a:rPr lang="en-US" i="1">
                            <a:latin typeface="Cambria Math" panose="02040503050406030204" pitchFamily="18" charset="0"/>
                          </a:rPr>
                          <m:t>2</m:t>
                        </m:r>
                      </m:sup>
                    </m:sSup>
                  </m:oMath>
                </a14:m>
                <a:endParaRPr lang="en-US" dirty="0"/>
              </a:p>
              <a:p>
                <a:pPr marL="0" indent="0">
                  <a:buNone/>
                </a:pPr>
                <a:endParaRPr lang="en-US" dirty="0"/>
              </a:p>
              <a:p>
                <a:pPr marL="0" lvl="0" indent="0">
                  <a:buNone/>
                </a:pPr>
                <a:r>
                  <a:rPr lang="en-US" dirty="0"/>
                  <a:t>7) Find the area of right- angled triangle whose base is 12 cm and hypotenuse 13 cm?</a:t>
                </a:r>
              </a:p>
              <a:p>
                <a:pPr marL="0" indent="0">
                  <a:buNone/>
                </a:pPr>
                <a:r>
                  <a:rPr lang="en-US" dirty="0"/>
                  <a:t>Sol) Height of the triangle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13</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12)</m:t>
                            </m:r>
                          </m:e>
                          <m:sup>
                            <m:r>
                              <a:rPr lang="en-US" i="1">
                                <a:latin typeface="Cambria Math" panose="02040503050406030204" pitchFamily="18" charset="0"/>
                              </a:rPr>
                              <m:t>2</m:t>
                            </m:r>
                          </m:sup>
                        </m:sSup>
                      </m:e>
                    </m:rad>
                  </m:oMath>
                </a14:m>
                <a:r>
                  <a:rPr lang="en-US" dirty="0"/>
                  <a:t>  cm =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25 </m:t>
                        </m:r>
                      </m:e>
                    </m:rad>
                    <m:r>
                      <a:rPr lang="en-US" i="1">
                        <a:latin typeface="Cambria Math" panose="02040503050406030204" pitchFamily="18" charset="0"/>
                      </a:rPr>
                      <m:t>  </m:t>
                    </m:r>
                    <m:r>
                      <a:rPr lang="en-US" i="1">
                        <a:latin typeface="Cambria Math" panose="02040503050406030204" pitchFamily="18" charset="0"/>
                      </a:rPr>
                      <m:t>𝑐𝑚</m:t>
                    </m:r>
                    <m:r>
                      <a:rPr lang="en-US" i="1">
                        <a:latin typeface="Cambria Math" panose="02040503050406030204" pitchFamily="18" charset="0"/>
                      </a:rPr>
                      <m:t>=5 </m:t>
                    </m:r>
                    <m:r>
                      <a:rPr lang="en-US" i="1">
                        <a:latin typeface="Cambria Math" panose="02040503050406030204" pitchFamily="18" charset="0"/>
                      </a:rPr>
                      <m:t>𝑐𝑚</m:t>
                    </m:r>
                  </m:oMath>
                </a14:m>
                <a:endParaRPr lang="en-US" dirty="0"/>
              </a:p>
              <a:p>
                <a:pPr marL="0" indent="0">
                  <a:buNone/>
                </a:pPr>
                <a:r>
                  <a:rPr lang="en-US" dirty="0"/>
                  <a:t>Its area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𝐵𝑎𝑠𝑒</m:t>
                    </m:r>
                    <m:r>
                      <a:rPr lang="en-US" i="1">
                        <a:latin typeface="Cambria Math" panose="02040503050406030204" pitchFamily="18" charset="0"/>
                      </a:rPr>
                      <m:t> ×</m:t>
                    </m:r>
                    <m:r>
                      <a:rPr lang="en-US" i="1">
                        <a:latin typeface="Cambria Math" panose="02040503050406030204" pitchFamily="18" charset="0"/>
                      </a:rPr>
                      <m:t>𝐻𝑒𝑖𝑔h𝑡</m:t>
                    </m:r>
                    <m:r>
                      <a:rPr lang="en-US" i="1">
                        <a:latin typeface="Cambria Math" panose="02040503050406030204" pitchFamily="18" charset="0"/>
                      </a:rPr>
                      <m:t>  =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×12×5</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r>
                      <a:rPr lang="en-US" i="1">
                        <a:latin typeface="Cambria Math" panose="02040503050406030204" pitchFamily="18" charset="0"/>
                      </a:rPr>
                      <m:t> =30 </m:t>
                    </m:r>
                    <m:sSup>
                      <m:sSupPr>
                        <m:ctrlPr>
                          <a:rPr lang="en-US" i="1">
                            <a:latin typeface="Cambria Math" panose="02040503050406030204" pitchFamily="18" charset="0"/>
                          </a:rPr>
                        </m:ctrlPr>
                      </m:sSupPr>
                      <m:e>
                        <m:r>
                          <a:rPr lang="en-US" i="1">
                            <a:latin typeface="Cambria Math" panose="02040503050406030204" pitchFamily="18" charset="0"/>
                          </a:rPr>
                          <m:t>𝑐𝑚</m:t>
                        </m:r>
                      </m:e>
                      <m:sup>
                        <m:r>
                          <a:rPr lang="en-US" i="1">
                            <a:latin typeface="Cambria Math" panose="02040503050406030204" pitchFamily="18" charset="0"/>
                          </a:rPr>
                          <m:t>2</m:t>
                        </m:r>
                      </m:sup>
                    </m:sSup>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52549" y="1524000"/>
                <a:ext cx="11782697" cy="5190309"/>
              </a:xfrm>
              <a:blipFill>
                <a:blip r:embed="rId2"/>
                <a:stretch>
                  <a:fillRect l="-673" t="-1528"/>
                </a:stretch>
              </a:blipFill>
            </p:spPr>
            <p:txBody>
              <a:bodyPr/>
              <a:lstStyle/>
              <a:p>
                <a:r>
                  <a:rPr lang="en-US">
                    <a:noFill/>
                  </a:rPr>
                  <a:t> </a:t>
                </a:r>
              </a:p>
            </p:txBody>
          </p:sp>
        </mc:Fallback>
      </mc:AlternateContent>
    </p:spTree>
    <p:extLst>
      <p:ext uri="{BB962C8B-B14F-4D97-AF65-F5344CB8AC3E}">
        <p14:creationId xmlns="" xmlns:p14="http://schemas.microsoft.com/office/powerpoint/2010/main" val="423239562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down)">
                                      <p:cBhvr>
                                        <p:cTn id="33" dur="580">
                                          <p:stCondLst>
                                            <p:cond delay="0"/>
                                          </p:stCondLst>
                                        </p:cTn>
                                        <p:tgtEl>
                                          <p:spTgt spid="3">
                                            <p:txEl>
                                              <p:pRg st="5" end="5"/>
                                            </p:txEl>
                                          </p:spTgt>
                                        </p:tgtEl>
                                      </p:cBhvr>
                                    </p:animEffect>
                                    <p:anim calcmode="lin" valueType="num">
                                      <p:cBhvr>
                                        <p:cTn id="3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5" end="5"/>
                                            </p:txEl>
                                          </p:spTgt>
                                        </p:tgtEl>
                                      </p:cBhvr>
                                      <p:to x="100000" y="60000"/>
                                    </p:animScale>
                                    <p:animScale>
                                      <p:cBhvr>
                                        <p:cTn id="40" dur="166" decel="50000">
                                          <p:stCondLst>
                                            <p:cond delay="676"/>
                                          </p:stCondLst>
                                        </p:cTn>
                                        <p:tgtEl>
                                          <p:spTgt spid="3">
                                            <p:txEl>
                                              <p:pRg st="5" end="5"/>
                                            </p:txEl>
                                          </p:spTgt>
                                        </p:tgtEl>
                                      </p:cBhvr>
                                      <p:to x="100000" y="100000"/>
                                    </p:animScale>
                                    <p:animScale>
                                      <p:cBhvr>
                                        <p:cTn id="41" dur="26">
                                          <p:stCondLst>
                                            <p:cond delay="1312"/>
                                          </p:stCondLst>
                                        </p:cTn>
                                        <p:tgtEl>
                                          <p:spTgt spid="3">
                                            <p:txEl>
                                              <p:pRg st="5" end="5"/>
                                            </p:txEl>
                                          </p:spTgt>
                                        </p:tgtEl>
                                      </p:cBhvr>
                                      <p:to x="100000" y="80000"/>
                                    </p:animScale>
                                    <p:animScale>
                                      <p:cBhvr>
                                        <p:cTn id="42" dur="166" decel="50000">
                                          <p:stCondLst>
                                            <p:cond delay="1338"/>
                                          </p:stCondLst>
                                        </p:cTn>
                                        <p:tgtEl>
                                          <p:spTgt spid="3">
                                            <p:txEl>
                                              <p:pRg st="5" end="5"/>
                                            </p:txEl>
                                          </p:spTgt>
                                        </p:tgtEl>
                                      </p:cBhvr>
                                      <p:to x="100000" y="100000"/>
                                    </p:animScale>
                                    <p:animScale>
                                      <p:cBhvr>
                                        <p:cTn id="43" dur="26">
                                          <p:stCondLst>
                                            <p:cond delay="1642"/>
                                          </p:stCondLst>
                                        </p:cTn>
                                        <p:tgtEl>
                                          <p:spTgt spid="3">
                                            <p:txEl>
                                              <p:pRg st="5" end="5"/>
                                            </p:txEl>
                                          </p:spTgt>
                                        </p:tgtEl>
                                      </p:cBhvr>
                                      <p:to x="100000" y="90000"/>
                                    </p:animScale>
                                    <p:animScale>
                                      <p:cBhvr>
                                        <p:cTn id="44" dur="166" decel="50000">
                                          <p:stCondLst>
                                            <p:cond delay="1668"/>
                                          </p:stCondLst>
                                        </p:cTn>
                                        <p:tgtEl>
                                          <p:spTgt spid="3">
                                            <p:txEl>
                                              <p:pRg st="5" end="5"/>
                                            </p:txEl>
                                          </p:spTgt>
                                        </p:tgtEl>
                                      </p:cBhvr>
                                      <p:to x="100000" y="100000"/>
                                    </p:animScale>
                                    <p:animScale>
                                      <p:cBhvr>
                                        <p:cTn id="45" dur="26">
                                          <p:stCondLst>
                                            <p:cond delay="1808"/>
                                          </p:stCondLst>
                                        </p:cTn>
                                        <p:tgtEl>
                                          <p:spTgt spid="3">
                                            <p:txEl>
                                              <p:pRg st="5" end="5"/>
                                            </p:txEl>
                                          </p:spTgt>
                                        </p:tgtEl>
                                      </p:cBhvr>
                                      <p:to x="100000" y="95000"/>
                                    </p:animScale>
                                    <p:animScale>
                                      <p:cBhvr>
                                        <p:cTn id="46" dur="166" decel="50000">
                                          <p:stCondLst>
                                            <p:cond delay="1834"/>
                                          </p:stCondLst>
                                        </p:cTn>
                                        <p:tgtEl>
                                          <p:spTgt spid="3">
                                            <p:txEl>
                                              <p:pRg st="5" end="5"/>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p:cTn id="5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3" dur="500"/>
                                        <p:tgtEl>
                                          <p:spTgt spid="3">
                                            <p:txEl>
                                              <p:pRg st="6" end="6"/>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538</TotalTime>
  <Words>692</Words>
  <Application>Microsoft Office PowerPoint</Application>
  <PresentationFormat>Custom</PresentationFormat>
  <Paragraphs>255</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Vapor Trail</vt:lpstr>
      <vt:lpstr>UNIT NO – 3 mensuration &amp; Data interpretation </vt:lpstr>
      <vt:lpstr>Area</vt:lpstr>
      <vt:lpstr>Slide 3</vt:lpstr>
      <vt:lpstr>Important Formulae </vt:lpstr>
      <vt:lpstr>Slide 5</vt:lpstr>
      <vt:lpstr>Slide 6</vt:lpstr>
      <vt:lpstr>Problems</vt:lpstr>
      <vt:lpstr>Slide 8</vt:lpstr>
      <vt:lpstr>Slide 9</vt:lpstr>
      <vt:lpstr>Slide 10</vt:lpstr>
      <vt:lpstr>Slide 11</vt:lpstr>
      <vt:lpstr>Slide 12</vt:lpstr>
      <vt:lpstr>Slide 13</vt:lpstr>
      <vt:lpstr>Area of Plan Figures </vt:lpstr>
      <vt:lpstr>Slide 15</vt:lpstr>
      <vt:lpstr>Slide 16</vt:lpstr>
      <vt:lpstr>Slide 17</vt:lpstr>
      <vt:lpstr>Slide 18</vt:lpstr>
      <vt:lpstr>Volume and Surface Area</vt:lpstr>
      <vt:lpstr>Slide 20</vt:lpstr>
      <vt:lpstr>Slide 21</vt:lpstr>
      <vt:lpstr>PROBLEMS</vt:lpstr>
      <vt:lpstr>Slide 23</vt:lpstr>
      <vt:lpstr>Slide 24</vt:lpstr>
      <vt:lpstr>Slide 25</vt:lpstr>
      <vt:lpstr>Slide 26</vt:lpstr>
      <vt:lpstr>Slide 27</vt:lpstr>
      <vt:lpstr>Surds and Indices </vt:lpstr>
      <vt:lpstr>Slide 29</vt:lpstr>
      <vt:lpstr>PROBLEMS </vt:lpstr>
      <vt:lpstr>Slide 31</vt:lpstr>
      <vt:lpstr>Slide 32</vt:lpstr>
      <vt:lpstr>Slide 33</vt:lpstr>
      <vt:lpstr>Slide 34</vt:lpstr>
      <vt:lpstr>  Logarithms </vt:lpstr>
      <vt:lpstr>Slide 36</vt:lpstr>
      <vt:lpstr>Problems </vt:lpstr>
      <vt:lpstr>Slide 38</vt:lpstr>
      <vt:lpstr>Slide 39</vt:lpstr>
      <vt:lpstr>Slide 40</vt:lpstr>
      <vt:lpstr>Probability</vt:lpstr>
      <vt:lpstr>Slide 42</vt:lpstr>
      <vt:lpstr>PROBLEMS </vt:lpstr>
      <vt:lpstr>Slide 44</vt:lpstr>
      <vt:lpstr>Slide 45</vt:lpstr>
      <vt:lpstr>Slide 46</vt:lpstr>
      <vt:lpstr>Slide 47</vt:lpstr>
      <vt:lpstr>Slide 48</vt:lpstr>
      <vt:lpstr>Permutations &amp; Combinations</vt:lpstr>
      <vt:lpstr>Slide 50</vt:lpstr>
      <vt:lpstr>PROBLEMS </vt:lpstr>
      <vt:lpstr>Slide 52</vt:lpstr>
      <vt:lpstr>Slide 53</vt:lpstr>
      <vt:lpstr>Slide 54</vt:lpstr>
      <vt:lpstr>Slide 55</vt:lpstr>
      <vt:lpstr>Slide 56</vt:lpstr>
      <vt:lpstr>Tabulation </vt:lpstr>
      <vt:lpstr>Slide 58</vt:lpstr>
      <vt:lpstr>Slide 59</vt:lpstr>
      <vt:lpstr>Slide 60</vt:lpstr>
      <vt:lpstr>Slide 61</vt:lpstr>
      <vt:lpstr>Slide 62</vt:lpstr>
      <vt:lpstr>Slide 63</vt:lpstr>
      <vt:lpstr>Bar Graphs </vt:lpstr>
      <vt:lpstr>Slide 65</vt:lpstr>
      <vt:lpstr>Slide 66</vt:lpstr>
      <vt:lpstr>Slide 67</vt:lpstr>
      <vt:lpstr>Slide 68</vt:lpstr>
      <vt:lpstr>Slide 69</vt:lpstr>
      <vt:lpstr>Slide 70</vt:lpstr>
      <vt:lpstr>Pie Charts </vt:lpstr>
      <vt:lpstr>Slide 72</vt:lpstr>
      <vt:lpstr>Slide 73</vt:lpstr>
      <vt:lpstr>Slide 74</vt:lpstr>
      <vt:lpstr>Slide 75</vt:lpstr>
      <vt:lpstr>Slide 76</vt:lpstr>
      <vt:lpstr>Slide 77</vt:lpstr>
      <vt:lpstr>Slide 78</vt:lpstr>
      <vt:lpstr>Slide 79</vt:lpstr>
      <vt:lpstr>Line Graphs </vt:lpstr>
      <vt:lpstr>Slide 81</vt:lpstr>
      <vt:lpstr>Slide 82</vt:lpstr>
      <vt:lpstr>Slide 83</vt:lpstr>
    </vt:vector>
  </TitlesOfParts>
  <Company>Amazon Corporate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NO – 3 mensuration  &amp;  Data interpretation</dc:title>
  <dc:creator>Prashant, Devarakonda</dc:creator>
  <cp:lastModifiedBy>system1</cp:lastModifiedBy>
  <cp:revision>72</cp:revision>
  <dcterms:created xsi:type="dcterms:W3CDTF">2021-01-18T22:59:00Z</dcterms:created>
  <dcterms:modified xsi:type="dcterms:W3CDTF">2024-10-31T03:03:32Z</dcterms:modified>
</cp:coreProperties>
</file>